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
  </p:notesMasterIdLst>
  <p:sldIdLst>
    <p:sldId id="256" r:id="rId2"/>
    <p:sldId id="257" r:id="rId3"/>
    <p:sldId id="258" r:id="rId4"/>
  </p:sldIdLst>
  <p:sldSz cx="19440525" cy="7920038"/>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B01F97F-B0AD-3234-7380-A2E72E565134}" name="Sunday Atuba" initials="SA" userId="S::sunday.atuba@uwe.ac.uk::63d4b555-e35c-4d48-b516-912e8a279d80" providerId="AD"/>
  <p188:author id="{EAA6FF83-AEE8-AEA5-3B77-730E9799378E}" name="Dan Withey" initials="DW" userId="S::dan.withey@uwe.ac.uk::2c4927e2-7ebc-4c09-9578-afa47211b47a"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1" d="100"/>
          <a:sy n="51" d="100"/>
        </p:scale>
        <p:origin x="76" y="4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10" Type="http://schemas.microsoft.com/office/2018/10/relationships/authors" Target="authors.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10.png>
</file>

<file path=ppt/media/image11.jpeg>
</file>

<file path=ppt/media/image12.jpeg>
</file>

<file path=ppt/media/image13.jpeg>
</file>

<file path=ppt/media/image14.jpeg>
</file>

<file path=ppt/media/image2.pn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9049FBEF-B3F8-46B5-AFC0-C4BEE095BBE4}" type="datetimeFigureOut">
              <a:rPr lang="en-GB" smtClean="0"/>
              <a:t>04/05/2025</a:t>
            </a:fld>
            <a:endParaRPr lang="en-GB"/>
          </a:p>
        </p:txBody>
      </p:sp>
      <p:sp>
        <p:nvSpPr>
          <p:cNvPr id="4" name="Slide Image Placeholder 3"/>
          <p:cNvSpPr>
            <a:spLocks noGrp="1" noRot="1" noChangeAspect="1"/>
          </p:cNvSpPr>
          <p:nvPr>
            <p:ph type="sldImg" idx="2"/>
          </p:nvPr>
        </p:nvSpPr>
        <p:spPr>
          <a:xfrm>
            <a:off x="1731963" y="857250"/>
            <a:ext cx="5680075"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0A873869-7C6B-4A0C-937A-55378383C021}" type="slidenum">
              <a:rPr lang="en-GB" smtClean="0"/>
              <a:t>‹#›</a:t>
            </a:fld>
            <a:endParaRPr lang="en-GB"/>
          </a:p>
        </p:txBody>
      </p:sp>
    </p:spTree>
    <p:extLst>
      <p:ext uri="{BB962C8B-B14F-4D97-AF65-F5344CB8AC3E}">
        <p14:creationId xmlns:p14="http://schemas.microsoft.com/office/powerpoint/2010/main" val="3919062392"/>
      </p:ext>
    </p:extLst>
  </p:cSld>
  <p:clrMap bg1="lt1" tx1="dk1" bg2="lt2" tx2="dk2" accent1="accent1" accent2="accent2" accent3="accent3" accent4="accent4" accent5="accent5" accent6="accent6" hlink="hlink" folHlink="folHlink"/>
  <p:notesStyle>
    <a:lvl1pPr marL="0" algn="l" defTabSz="1313261" rtl="0" eaLnBrk="1" latinLnBrk="0" hangingPunct="1">
      <a:defRPr sz="1723" kern="1200">
        <a:solidFill>
          <a:schemeClr val="tx1"/>
        </a:solidFill>
        <a:latin typeface="+mn-lt"/>
        <a:ea typeface="+mn-ea"/>
        <a:cs typeface="+mn-cs"/>
      </a:defRPr>
    </a:lvl1pPr>
    <a:lvl2pPr marL="656631" algn="l" defTabSz="1313261" rtl="0" eaLnBrk="1" latinLnBrk="0" hangingPunct="1">
      <a:defRPr sz="1723" kern="1200">
        <a:solidFill>
          <a:schemeClr val="tx1"/>
        </a:solidFill>
        <a:latin typeface="+mn-lt"/>
        <a:ea typeface="+mn-ea"/>
        <a:cs typeface="+mn-cs"/>
      </a:defRPr>
    </a:lvl2pPr>
    <a:lvl3pPr marL="1313261" algn="l" defTabSz="1313261" rtl="0" eaLnBrk="1" latinLnBrk="0" hangingPunct="1">
      <a:defRPr sz="1723" kern="1200">
        <a:solidFill>
          <a:schemeClr val="tx1"/>
        </a:solidFill>
        <a:latin typeface="+mn-lt"/>
        <a:ea typeface="+mn-ea"/>
        <a:cs typeface="+mn-cs"/>
      </a:defRPr>
    </a:lvl3pPr>
    <a:lvl4pPr marL="1969892" algn="l" defTabSz="1313261" rtl="0" eaLnBrk="1" latinLnBrk="0" hangingPunct="1">
      <a:defRPr sz="1723" kern="1200">
        <a:solidFill>
          <a:schemeClr val="tx1"/>
        </a:solidFill>
        <a:latin typeface="+mn-lt"/>
        <a:ea typeface="+mn-ea"/>
        <a:cs typeface="+mn-cs"/>
      </a:defRPr>
    </a:lvl4pPr>
    <a:lvl5pPr marL="2626523" algn="l" defTabSz="1313261" rtl="0" eaLnBrk="1" latinLnBrk="0" hangingPunct="1">
      <a:defRPr sz="1723" kern="1200">
        <a:solidFill>
          <a:schemeClr val="tx1"/>
        </a:solidFill>
        <a:latin typeface="+mn-lt"/>
        <a:ea typeface="+mn-ea"/>
        <a:cs typeface="+mn-cs"/>
      </a:defRPr>
    </a:lvl5pPr>
    <a:lvl6pPr marL="3283153" algn="l" defTabSz="1313261" rtl="0" eaLnBrk="1" latinLnBrk="0" hangingPunct="1">
      <a:defRPr sz="1723" kern="1200">
        <a:solidFill>
          <a:schemeClr val="tx1"/>
        </a:solidFill>
        <a:latin typeface="+mn-lt"/>
        <a:ea typeface="+mn-ea"/>
        <a:cs typeface="+mn-cs"/>
      </a:defRPr>
    </a:lvl6pPr>
    <a:lvl7pPr marL="3939784" algn="l" defTabSz="1313261" rtl="0" eaLnBrk="1" latinLnBrk="0" hangingPunct="1">
      <a:defRPr sz="1723" kern="1200">
        <a:solidFill>
          <a:schemeClr val="tx1"/>
        </a:solidFill>
        <a:latin typeface="+mn-lt"/>
        <a:ea typeface="+mn-ea"/>
        <a:cs typeface="+mn-cs"/>
      </a:defRPr>
    </a:lvl7pPr>
    <a:lvl8pPr marL="4596414" algn="l" defTabSz="1313261" rtl="0" eaLnBrk="1" latinLnBrk="0" hangingPunct="1">
      <a:defRPr sz="1723" kern="1200">
        <a:solidFill>
          <a:schemeClr val="tx1"/>
        </a:solidFill>
        <a:latin typeface="+mn-lt"/>
        <a:ea typeface="+mn-ea"/>
        <a:cs typeface="+mn-cs"/>
      </a:defRPr>
    </a:lvl8pPr>
    <a:lvl9pPr marL="5253045" algn="l" defTabSz="1313261" rtl="0" eaLnBrk="1" latinLnBrk="0" hangingPunct="1">
      <a:defRPr sz="1723"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A873869-7C6B-4A0C-937A-55378383C021}" type="slidenum">
              <a:rPr lang="en-GB" smtClean="0"/>
              <a:t>1</a:t>
            </a:fld>
            <a:endParaRPr lang="en-GB"/>
          </a:p>
        </p:txBody>
      </p:sp>
    </p:spTree>
    <p:extLst>
      <p:ext uri="{BB962C8B-B14F-4D97-AF65-F5344CB8AC3E}">
        <p14:creationId xmlns:p14="http://schemas.microsoft.com/office/powerpoint/2010/main" val="30992000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A873869-7C6B-4A0C-937A-55378383C021}" type="slidenum">
              <a:rPr lang="en-GB" smtClean="0"/>
              <a:t>2</a:t>
            </a:fld>
            <a:endParaRPr lang="en-GB"/>
          </a:p>
        </p:txBody>
      </p:sp>
    </p:spTree>
    <p:extLst>
      <p:ext uri="{BB962C8B-B14F-4D97-AF65-F5344CB8AC3E}">
        <p14:creationId xmlns:p14="http://schemas.microsoft.com/office/powerpoint/2010/main" val="18396386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A68F31-285B-4C98-5504-26A5EAEBC8D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AE574D5-84B4-A5AD-889A-FDC9D0D1BB3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25F4A01-B5AE-A09E-9069-BB214DDF6762}"/>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D224B64C-84E0-CB3C-C1BF-EC8120830EC1}"/>
              </a:ext>
            </a:extLst>
          </p:cNvPr>
          <p:cNvSpPr>
            <a:spLocks noGrp="1"/>
          </p:cNvSpPr>
          <p:nvPr>
            <p:ph type="sldNum" sz="quarter" idx="5"/>
          </p:nvPr>
        </p:nvSpPr>
        <p:spPr/>
        <p:txBody>
          <a:bodyPr/>
          <a:lstStyle/>
          <a:p>
            <a:fld id="{0A873869-7C6B-4A0C-937A-55378383C021}" type="slidenum">
              <a:rPr lang="en-GB" smtClean="0"/>
              <a:t>3</a:t>
            </a:fld>
            <a:endParaRPr lang="en-GB"/>
          </a:p>
        </p:txBody>
      </p:sp>
    </p:spTree>
    <p:extLst>
      <p:ext uri="{BB962C8B-B14F-4D97-AF65-F5344CB8AC3E}">
        <p14:creationId xmlns:p14="http://schemas.microsoft.com/office/powerpoint/2010/main" val="3857296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30066" y="1296173"/>
            <a:ext cx="14580394" cy="2757347"/>
          </a:xfrm>
        </p:spPr>
        <p:txBody>
          <a:bodyPr anchor="b"/>
          <a:lstStyle>
            <a:lvl1pPr algn="ctr">
              <a:defRPr sz="6929"/>
            </a:lvl1pPr>
          </a:lstStyle>
          <a:p>
            <a:r>
              <a:rPr lang="en-US"/>
              <a:t>Click to edit Master title style</a:t>
            </a:r>
          </a:p>
        </p:txBody>
      </p:sp>
      <p:sp>
        <p:nvSpPr>
          <p:cNvPr id="3" name="Subtitle 2"/>
          <p:cNvSpPr>
            <a:spLocks noGrp="1"/>
          </p:cNvSpPr>
          <p:nvPr>
            <p:ph type="subTitle" idx="1"/>
          </p:nvPr>
        </p:nvSpPr>
        <p:spPr>
          <a:xfrm>
            <a:off x="2430066" y="4159854"/>
            <a:ext cx="14580394" cy="1912175"/>
          </a:xfrm>
        </p:spPr>
        <p:txBody>
          <a:bodyPr/>
          <a:lstStyle>
            <a:lvl1pPr marL="0" indent="0" algn="ctr">
              <a:buNone/>
              <a:defRPr sz="2772"/>
            </a:lvl1pPr>
            <a:lvl2pPr marL="528020" indent="0" algn="ctr">
              <a:buNone/>
              <a:defRPr sz="2310"/>
            </a:lvl2pPr>
            <a:lvl3pPr marL="1056041" indent="0" algn="ctr">
              <a:buNone/>
              <a:defRPr sz="2079"/>
            </a:lvl3pPr>
            <a:lvl4pPr marL="1584061" indent="0" algn="ctr">
              <a:buNone/>
              <a:defRPr sz="1848"/>
            </a:lvl4pPr>
            <a:lvl5pPr marL="2112081" indent="0" algn="ctr">
              <a:buNone/>
              <a:defRPr sz="1848"/>
            </a:lvl5pPr>
            <a:lvl6pPr marL="2640101" indent="0" algn="ctr">
              <a:buNone/>
              <a:defRPr sz="1848"/>
            </a:lvl6pPr>
            <a:lvl7pPr marL="3168122" indent="0" algn="ctr">
              <a:buNone/>
              <a:defRPr sz="1848"/>
            </a:lvl7pPr>
            <a:lvl8pPr marL="3696142" indent="0" algn="ctr">
              <a:buNone/>
              <a:defRPr sz="1848"/>
            </a:lvl8pPr>
            <a:lvl9pPr marL="4224162" indent="0" algn="ctr">
              <a:buNone/>
              <a:defRPr sz="1848"/>
            </a:lvl9pPr>
          </a:lstStyle>
          <a:p>
            <a:r>
              <a:rPr lang="en-US"/>
              <a:t>Click to edit Master subtitle style</a:t>
            </a:r>
          </a:p>
        </p:txBody>
      </p:sp>
      <p:sp>
        <p:nvSpPr>
          <p:cNvPr id="4" name="Date Placeholder 3"/>
          <p:cNvSpPr>
            <a:spLocks noGrp="1"/>
          </p:cNvSpPr>
          <p:nvPr>
            <p:ph type="dt" sz="half" idx="10"/>
          </p:nvPr>
        </p:nvSpPr>
        <p:spPr/>
        <p:txBody>
          <a:bodyPr/>
          <a:lstStyle/>
          <a:p>
            <a:fld id="{961528D2-9811-46BD-BC37-B17F45D8B1E3}" type="datetimeFigureOut">
              <a:rPr lang="en-GB" smtClean="0"/>
              <a:t>04/05/2025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11F72F3-9C15-4A36-83B3-6F1492D3BAEA}" type="slidenum">
              <a:rPr lang="en-GB" smtClean="0"/>
              <a:t>‹#›</a:t>
            </a:fld>
            <a:endParaRPr lang="en-GB"/>
          </a:p>
        </p:txBody>
      </p:sp>
    </p:spTree>
    <p:extLst>
      <p:ext uri="{BB962C8B-B14F-4D97-AF65-F5344CB8AC3E}">
        <p14:creationId xmlns:p14="http://schemas.microsoft.com/office/powerpoint/2010/main" val="16357925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1528D2-9811-46BD-BC37-B17F45D8B1E3}" type="datetimeFigureOut">
              <a:rPr lang="en-GB" smtClean="0"/>
              <a:t>04/05/2025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11F72F3-9C15-4A36-83B3-6F1492D3BAEA}" type="slidenum">
              <a:rPr lang="en-GB" smtClean="0"/>
              <a:t>‹#›</a:t>
            </a:fld>
            <a:endParaRPr lang="en-GB"/>
          </a:p>
        </p:txBody>
      </p:sp>
    </p:spTree>
    <p:extLst>
      <p:ext uri="{BB962C8B-B14F-4D97-AF65-F5344CB8AC3E}">
        <p14:creationId xmlns:p14="http://schemas.microsoft.com/office/powerpoint/2010/main" val="39052332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912126" y="421669"/>
            <a:ext cx="4191863" cy="6711866"/>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336536" y="421669"/>
            <a:ext cx="12332583" cy="671186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1528D2-9811-46BD-BC37-B17F45D8B1E3}" type="datetimeFigureOut">
              <a:rPr lang="en-GB" smtClean="0"/>
              <a:t>04/05/2025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11F72F3-9C15-4A36-83B3-6F1492D3BAEA}" type="slidenum">
              <a:rPr lang="en-GB" smtClean="0"/>
              <a:t>‹#›</a:t>
            </a:fld>
            <a:endParaRPr lang="en-GB"/>
          </a:p>
        </p:txBody>
      </p:sp>
    </p:spTree>
    <p:extLst>
      <p:ext uri="{BB962C8B-B14F-4D97-AF65-F5344CB8AC3E}">
        <p14:creationId xmlns:p14="http://schemas.microsoft.com/office/powerpoint/2010/main" val="28435466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1528D2-9811-46BD-BC37-B17F45D8B1E3}" type="datetimeFigureOut">
              <a:rPr lang="en-GB" smtClean="0"/>
              <a:t>04/05/2025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11F72F3-9C15-4A36-83B3-6F1492D3BAEA}" type="slidenum">
              <a:rPr lang="en-GB" smtClean="0"/>
              <a:t>‹#›</a:t>
            </a:fld>
            <a:endParaRPr lang="en-GB"/>
          </a:p>
        </p:txBody>
      </p:sp>
    </p:spTree>
    <p:extLst>
      <p:ext uri="{BB962C8B-B14F-4D97-AF65-F5344CB8AC3E}">
        <p14:creationId xmlns:p14="http://schemas.microsoft.com/office/powerpoint/2010/main" val="35575703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26411" y="1974511"/>
            <a:ext cx="16767453" cy="3294515"/>
          </a:xfrm>
        </p:spPr>
        <p:txBody>
          <a:bodyPr anchor="b"/>
          <a:lstStyle>
            <a:lvl1pPr>
              <a:defRPr sz="6929"/>
            </a:lvl1pPr>
          </a:lstStyle>
          <a:p>
            <a:r>
              <a:rPr lang="en-US"/>
              <a:t>Click to edit Master title style</a:t>
            </a:r>
          </a:p>
        </p:txBody>
      </p:sp>
      <p:sp>
        <p:nvSpPr>
          <p:cNvPr id="3" name="Text Placeholder 2"/>
          <p:cNvSpPr>
            <a:spLocks noGrp="1"/>
          </p:cNvSpPr>
          <p:nvPr>
            <p:ph type="body" idx="1"/>
          </p:nvPr>
        </p:nvSpPr>
        <p:spPr>
          <a:xfrm>
            <a:off x="1326411" y="5300193"/>
            <a:ext cx="16767453" cy="1732508"/>
          </a:xfrm>
        </p:spPr>
        <p:txBody>
          <a:bodyPr/>
          <a:lstStyle>
            <a:lvl1pPr marL="0" indent="0">
              <a:buNone/>
              <a:defRPr sz="2772">
                <a:solidFill>
                  <a:schemeClr val="tx1">
                    <a:tint val="82000"/>
                  </a:schemeClr>
                </a:solidFill>
              </a:defRPr>
            </a:lvl1pPr>
            <a:lvl2pPr marL="528020" indent="0">
              <a:buNone/>
              <a:defRPr sz="2310">
                <a:solidFill>
                  <a:schemeClr val="tx1">
                    <a:tint val="82000"/>
                  </a:schemeClr>
                </a:solidFill>
              </a:defRPr>
            </a:lvl2pPr>
            <a:lvl3pPr marL="1056041" indent="0">
              <a:buNone/>
              <a:defRPr sz="2079">
                <a:solidFill>
                  <a:schemeClr val="tx1">
                    <a:tint val="82000"/>
                  </a:schemeClr>
                </a:solidFill>
              </a:defRPr>
            </a:lvl3pPr>
            <a:lvl4pPr marL="1584061" indent="0">
              <a:buNone/>
              <a:defRPr sz="1848">
                <a:solidFill>
                  <a:schemeClr val="tx1">
                    <a:tint val="82000"/>
                  </a:schemeClr>
                </a:solidFill>
              </a:defRPr>
            </a:lvl4pPr>
            <a:lvl5pPr marL="2112081" indent="0">
              <a:buNone/>
              <a:defRPr sz="1848">
                <a:solidFill>
                  <a:schemeClr val="tx1">
                    <a:tint val="82000"/>
                  </a:schemeClr>
                </a:solidFill>
              </a:defRPr>
            </a:lvl5pPr>
            <a:lvl6pPr marL="2640101" indent="0">
              <a:buNone/>
              <a:defRPr sz="1848">
                <a:solidFill>
                  <a:schemeClr val="tx1">
                    <a:tint val="82000"/>
                  </a:schemeClr>
                </a:solidFill>
              </a:defRPr>
            </a:lvl6pPr>
            <a:lvl7pPr marL="3168122" indent="0">
              <a:buNone/>
              <a:defRPr sz="1848">
                <a:solidFill>
                  <a:schemeClr val="tx1">
                    <a:tint val="82000"/>
                  </a:schemeClr>
                </a:solidFill>
              </a:defRPr>
            </a:lvl7pPr>
            <a:lvl8pPr marL="3696142" indent="0">
              <a:buNone/>
              <a:defRPr sz="1848">
                <a:solidFill>
                  <a:schemeClr val="tx1">
                    <a:tint val="82000"/>
                  </a:schemeClr>
                </a:solidFill>
              </a:defRPr>
            </a:lvl8pPr>
            <a:lvl9pPr marL="4224162" indent="0">
              <a:buNone/>
              <a:defRPr sz="1848">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1528D2-9811-46BD-BC37-B17F45D8B1E3}" type="datetimeFigureOut">
              <a:rPr lang="en-GB" smtClean="0"/>
              <a:t>04/05/2025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11F72F3-9C15-4A36-83B3-6F1492D3BAEA}" type="slidenum">
              <a:rPr lang="en-GB" smtClean="0"/>
              <a:t>‹#›</a:t>
            </a:fld>
            <a:endParaRPr lang="en-GB"/>
          </a:p>
        </p:txBody>
      </p:sp>
    </p:spTree>
    <p:extLst>
      <p:ext uri="{BB962C8B-B14F-4D97-AF65-F5344CB8AC3E}">
        <p14:creationId xmlns:p14="http://schemas.microsoft.com/office/powerpoint/2010/main" val="382240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336536" y="2108344"/>
            <a:ext cx="8262223" cy="502519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9841766" y="2108344"/>
            <a:ext cx="8262223" cy="502519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61528D2-9811-46BD-BC37-B17F45D8B1E3}" type="datetimeFigureOut">
              <a:rPr lang="en-GB" smtClean="0"/>
              <a:t>04/05/2025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711F72F3-9C15-4A36-83B3-6F1492D3BAEA}" type="slidenum">
              <a:rPr lang="en-GB" smtClean="0"/>
              <a:t>‹#›</a:t>
            </a:fld>
            <a:endParaRPr lang="en-GB"/>
          </a:p>
        </p:txBody>
      </p:sp>
    </p:spTree>
    <p:extLst>
      <p:ext uri="{BB962C8B-B14F-4D97-AF65-F5344CB8AC3E}">
        <p14:creationId xmlns:p14="http://schemas.microsoft.com/office/powerpoint/2010/main" val="12030501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39068" y="421669"/>
            <a:ext cx="16767453" cy="1530841"/>
          </a:xfrm>
        </p:spPr>
        <p:txBody>
          <a:bodyPr/>
          <a:lstStyle/>
          <a:p>
            <a:r>
              <a:rPr lang="en-US"/>
              <a:t>Click to edit Master title style</a:t>
            </a:r>
          </a:p>
        </p:txBody>
      </p:sp>
      <p:sp>
        <p:nvSpPr>
          <p:cNvPr id="3" name="Text Placeholder 2"/>
          <p:cNvSpPr>
            <a:spLocks noGrp="1"/>
          </p:cNvSpPr>
          <p:nvPr>
            <p:ph type="body" idx="1"/>
          </p:nvPr>
        </p:nvSpPr>
        <p:spPr>
          <a:xfrm>
            <a:off x="1339069" y="1941510"/>
            <a:ext cx="8224253" cy="951504"/>
          </a:xfrm>
        </p:spPr>
        <p:txBody>
          <a:bodyPr anchor="b"/>
          <a:lstStyle>
            <a:lvl1pPr marL="0" indent="0">
              <a:buNone/>
              <a:defRPr sz="2772" b="1"/>
            </a:lvl1pPr>
            <a:lvl2pPr marL="528020" indent="0">
              <a:buNone/>
              <a:defRPr sz="2310" b="1"/>
            </a:lvl2pPr>
            <a:lvl3pPr marL="1056041" indent="0">
              <a:buNone/>
              <a:defRPr sz="2079" b="1"/>
            </a:lvl3pPr>
            <a:lvl4pPr marL="1584061" indent="0">
              <a:buNone/>
              <a:defRPr sz="1848" b="1"/>
            </a:lvl4pPr>
            <a:lvl5pPr marL="2112081" indent="0">
              <a:buNone/>
              <a:defRPr sz="1848" b="1"/>
            </a:lvl5pPr>
            <a:lvl6pPr marL="2640101" indent="0">
              <a:buNone/>
              <a:defRPr sz="1848" b="1"/>
            </a:lvl6pPr>
            <a:lvl7pPr marL="3168122" indent="0">
              <a:buNone/>
              <a:defRPr sz="1848" b="1"/>
            </a:lvl7pPr>
            <a:lvl8pPr marL="3696142" indent="0">
              <a:buNone/>
              <a:defRPr sz="1848" b="1"/>
            </a:lvl8pPr>
            <a:lvl9pPr marL="4224162" indent="0">
              <a:buNone/>
              <a:defRPr sz="1848" b="1"/>
            </a:lvl9pPr>
          </a:lstStyle>
          <a:p>
            <a:pPr lvl="0"/>
            <a:r>
              <a:rPr lang="en-US"/>
              <a:t>Click to edit Master text styles</a:t>
            </a:r>
          </a:p>
        </p:txBody>
      </p:sp>
      <p:sp>
        <p:nvSpPr>
          <p:cNvPr id="4" name="Content Placeholder 3"/>
          <p:cNvSpPr>
            <a:spLocks noGrp="1"/>
          </p:cNvSpPr>
          <p:nvPr>
            <p:ph sz="half" idx="2"/>
          </p:nvPr>
        </p:nvSpPr>
        <p:spPr>
          <a:xfrm>
            <a:off x="1339069" y="2893014"/>
            <a:ext cx="8224253" cy="42551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9841766" y="1941510"/>
            <a:ext cx="8264755" cy="951504"/>
          </a:xfrm>
        </p:spPr>
        <p:txBody>
          <a:bodyPr anchor="b"/>
          <a:lstStyle>
            <a:lvl1pPr marL="0" indent="0">
              <a:buNone/>
              <a:defRPr sz="2772" b="1"/>
            </a:lvl1pPr>
            <a:lvl2pPr marL="528020" indent="0">
              <a:buNone/>
              <a:defRPr sz="2310" b="1"/>
            </a:lvl2pPr>
            <a:lvl3pPr marL="1056041" indent="0">
              <a:buNone/>
              <a:defRPr sz="2079" b="1"/>
            </a:lvl3pPr>
            <a:lvl4pPr marL="1584061" indent="0">
              <a:buNone/>
              <a:defRPr sz="1848" b="1"/>
            </a:lvl4pPr>
            <a:lvl5pPr marL="2112081" indent="0">
              <a:buNone/>
              <a:defRPr sz="1848" b="1"/>
            </a:lvl5pPr>
            <a:lvl6pPr marL="2640101" indent="0">
              <a:buNone/>
              <a:defRPr sz="1848" b="1"/>
            </a:lvl6pPr>
            <a:lvl7pPr marL="3168122" indent="0">
              <a:buNone/>
              <a:defRPr sz="1848" b="1"/>
            </a:lvl7pPr>
            <a:lvl8pPr marL="3696142" indent="0">
              <a:buNone/>
              <a:defRPr sz="1848" b="1"/>
            </a:lvl8pPr>
            <a:lvl9pPr marL="4224162" indent="0">
              <a:buNone/>
              <a:defRPr sz="1848" b="1"/>
            </a:lvl9pPr>
          </a:lstStyle>
          <a:p>
            <a:pPr lvl="0"/>
            <a:r>
              <a:rPr lang="en-US"/>
              <a:t>Click to edit Master text styles</a:t>
            </a:r>
          </a:p>
        </p:txBody>
      </p:sp>
      <p:sp>
        <p:nvSpPr>
          <p:cNvPr id="6" name="Content Placeholder 5"/>
          <p:cNvSpPr>
            <a:spLocks noGrp="1"/>
          </p:cNvSpPr>
          <p:nvPr>
            <p:ph sz="quarter" idx="4"/>
          </p:nvPr>
        </p:nvSpPr>
        <p:spPr>
          <a:xfrm>
            <a:off x="9841766" y="2893014"/>
            <a:ext cx="8264755" cy="42551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61528D2-9811-46BD-BC37-B17F45D8B1E3}" type="datetimeFigureOut">
              <a:rPr lang="en-GB" smtClean="0"/>
              <a:t>04/05/2025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711F72F3-9C15-4A36-83B3-6F1492D3BAEA}" type="slidenum">
              <a:rPr lang="en-GB" smtClean="0"/>
              <a:t>‹#›</a:t>
            </a:fld>
            <a:endParaRPr lang="en-GB"/>
          </a:p>
        </p:txBody>
      </p:sp>
    </p:spTree>
    <p:extLst>
      <p:ext uri="{BB962C8B-B14F-4D97-AF65-F5344CB8AC3E}">
        <p14:creationId xmlns:p14="http://schemas.microsoft.com/office/powerpoint/2010/main" val="2000785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1528D2-9811-46BD-BC37-B17F45D8B1E3}" type="datetimeFigureOut">
              <a:rPr lang="en-GB" smtClean="0"/>
              <a:t>04/05/2025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711F72F3-9C15-4A36-83B3-6F1492D3BAEA}" type="slidenum">
              <a:rPr lang="en-GB" smtClean="0"/>
              <a:t>‹#›</a:t>
            </a:fld>
            <a:endParaRPr lang="en-GB"/>
          </a:p>
        </p:txBody>
      </p:sp>
    </p:spTree>
    <p:extLst>
      <p:ext uri="{BB962C8B-B14F-4D97-AF65-F5344CB8AC3E}">
        <p14:creationId xmlns:p14="http://schemas.microsoft.com/office/powerpoint/2010/main" val="40667008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1528D2-9811-46BD-BC37-B17F45D8B1E3}" type="datetimeFigureOut">
              <a:rPr lang="en-GB" smtClean="0"/>
              <a:t>04/05/2025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711F72F3-9C15-4A36-83B3-6F1492D3BAEA}" type="slidenum">
              <a:rPr lang="en-GB" smtClean="0"/>
              <a:t>‹#›</a:t>
            </a:fld>
            <a:endParaRPr lang="en-GB"/>
          </a:p>
        </p:txBody>
      </p:sp>
    </p:spTree>
    <p:extLst>
      <p:ext uri="{BB962C8B-B14F-4D97-AF65-F5344CB8AC3E}">
        <p14:creationId xmlns:p14="http://schemas.microsoft.com/office/powerpoint/2010/main" val="9910385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39069" y="528002"/>
            <a:ext cx="6270075" cy="1848009"/>
          </a:xfrm>
        </p:spPr>
        <p:txBody>
          <a:bodyPr anchor="b"/>
          <a:lstStyle>
            <a:lvl1pPr>
              <a:defRPr sz="3696"/>
            </a:lvl1pPr>
          </a:lstStyle>
          <a:p>
            <a:r>
              <a:rPr lang="en-US"/>
              <a:t>Click to edit Master title style</a:t>
            </a:r>
          </a:p>
        </p:txBody>
      </p:sp>
      <p:sp>
        <p:nvSpPr>
          <p:cNvPr id="3" name="Content Placeholder 2"/>
          <p:cNvSpPr>
            <a:spLocks noGrp="1"/>
          </p:cNvSpPr>
          <p:nvPr>
            <p:ph idx="1"/>
          </p:nvPr>
        </p:nvSpPr>
        <p:spPr>
          <a:xfrm>
            <a:off x="8264755" y="1140340"/>
            <a:ext cx="9841766" cy="5628360"/>
          </a:xfrm>
        </p:spPr>
        <p:txBody>
          <a:bodyPr/>
          <a:lstStyle>
            <a:lvl1pPr>
              <a:defRPr sz="3696"/>
            </a:lvl1pPr>
            <a:lvl2pPr>
              <a:defRPr sz="3234"/>
            </a:lvl2pPr>
            <a:lvl3pPr>
              <a:defRPr sz="2772"/>
            </a:lvl3pPr>
            <a:lvl4pPr>
              <a:defRPr sz="2310"/>
            </a:lvl4pPr>
            <a:lvl5pPr>
              <a:defRPr sz="2310"/>
            </a:lvl5pPr>
            <a:lvl6pPr>
              <a:defRPr sz="2310"/>
            </a:lvl6pPr>
            <a:lvl7pPr>
              <a:defRPr sz="2310"/>
            </a:lvl7pPr>
            <a:lvl8pPr>
              <a:defRPr sz="2310"/>
            </a:lvl8pPr>
            <a:lvl9pPr>
              <a:defRPr sz="231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339069" y="2376011"/>
            <a:ext cx="6270075" cy="4401855"/>
          </a:xfrm>
        </p:spPr>
        <p:txBody>
          <a:bodyPr/>
          <a:lstStyle>
            <a:lvl1pPr marL="0" indent="0">
              <a:buNone/>
              <a:defRPr sz="1848"/>
            </a:lvl1pPr>
            <a:lvl2pPr marL="528020" indent="0">
              <a:buNone/>
              <a:defRPr sz="1617"/>
            </a:lvl2pPr>
            <a:lvl3pPr marL="1056041" indent="0">
              <a:buNone/>
              <a:defRPr sz="1386"/>
            </a:lvl3pPr>
            <a:lvl4pPr marL="1584061" indent="0">
              <a:buNone/>
              <a:defRPr sz="1155"/>
            </a:lvl4pPr>
            <a:lvl5pPr marL="2112081" indent="0">
              <a:buNone/>
              <a:defRPr sz="1155"/>
            </a:lvl5pPr>
            <a:lvl6pPr marL="2640101" indent="0">
              <a:buNone/>
              <a:defRPr sz="1155"/>
            </a:lvl6pPr>
            <a:lvl7pPr marL="3168122" indent="0">
              <a:buNone/>
              <a:defRPr sz="1155"/>
            </a:lvl7pPr>
            <a:lvl8pPr marL="3696142" indent="0">
              <a:buNone/>
              <a:defRPr sz="1155"/>
            </a:lvl8pPr>
            <a:lvl9pPr marL="4224162" indent="0">
              <a:buNone/>
              <a:defRPr sz="1155"/>
            </a:lvl9pPr>
          </a:lstStyle>
          <a:p>
            <a:pPr lvl="0"/>
            <a:r>
              <a:rPr lang="en-US"/>
              <a:t>Click to edit Master text styles</a:t>
            </a:r>
          </a:p>
        </p:txBody>
      </p:sp>
      <p:sp>
        <p:nvSpPr>
          <p:cNvPr id="5" name="Date Placeholder 4"/>
          <p:cNvSpPr>
            <a:spLocks noGrp="1"/>
          </p:cNvSpPr>
          <p:nvPr>
            <p:ph type="dt" sz="half" idx="10"/>
          </p:nvPr>
        </p:nvSpPr>
        <p:spPr/>
        <p:txBody>
          <a:bodyPr/>
          <a:lstStyle/>
          <a:p>
            <a:fld id="{961528D2-9811-46BD-BC37-B17F45D8B1E3}" type="datetimeFigureOut">
              <a:rPr lang="en-GB" smtClean="0"/>
              <a:t>04/05/2025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711F72F3-9C15-4A36-83B3-6F1492D3BAEA}" type="slidenum">
              <a:rPr lang="en-GB" smtClean="0"/>
              <a:t>‹#›</a:t>
            </a:fld>
            <a:endParaRPr lang="en-GB"/>
          </a:p>
        </p:txBody>
      </p:sp>
    </p:spTree>
    <p:extLst>
      <p:ext uri="{BB962C8B-B14F-4D97-AF65-F5344CB8AC3E}">
        <p14:creationId xmlns:p14="http://schemas.microsoft.com/office/powerpoint/2010/main" val="5638188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39069" y="528002"/>
            <a:ext cx="6270075" cy="1848009"/>
          </a:xfrm>
        </p:spPr>
        <p:txBody>
          <a:bodyPr anchor="b"/>
          <a:lstStyle>
            <a:lvl1pPr>
              <a:defRPr sz="3696"/>
            </a:lvl1pPr>
          </a:lstStyle>
          <a:p>
            <a:r>
              <a:rPr lang="en-US"/>
              <a:t>Click to edit Master title style</a:t>
            </a:r>
          </a:p>
        </p:txBody>
      </p:sp>
      <p:sp>
        <p:nvSpPr>
          <p:cNvPr id="3" name="Picture Placeholder 2"/>
          <p:cNvSpPr>
            <a:spLocks noGrp="1" noChangeAspect="1"/>
          </p:cNvSpPr>
          <p:nvPr>
            <p:ph type="pic" idx="1"/>
          </p:nvPr>
        </p:nvSpPr>
        <p:spPr>
          <a:xfrm>
            <a:off x="8264755" y="1140340"/>
            <a:ext cx="9841766" cy="5628360"/>
          </a:xfrm>
        </p:spPr>
        <p:txBody>
          <a:bodyPr anchor="t"/>
          <a:lstStyle>
            <a:lvl1pPr marL="0" indent="0">
              <a:buNone/>
              <a:defRPr sz="3696"/>
            </a:lvl1pPr>
            <a:lvl2pPr marL="528020" indent="0">
              <a:buNone/>
              <a:defRPr sz="3234"/>
            </a:lvl2pPr>
            <a:lvl3pPr marL="1056041" indent="0">
              <a:buNone/>
              <a:defRPr sz="2772"/>
            </a:lvl3pPr>
            <a:lvl4pPr marL="1584061" indent="0">
              <a:buNone/>
              <a:defRPr sz="2310"/>
            </a:lvl4pPr>
            <a:lvl5pPr marL="2112081" indent="0">
              <a:buNone/>
              <a:defRPr sz="2310"/>
            </a:lvl5pPr>
            <a:lvl6pPr marL="2640101" indent="0">
              <a:buNone/>
              <a:defRPr sz="2310"/>
            </a:lvl6pPr>
            <a:lvl7pPr marL="3168122" indent="0">
              <a:buNone/>
              <a:defRPr sz="2310"/>
            </a:lvl7pPr>
            <a:lvl8pPr marL="3696142" indent="0">
              <a:buNone/>
              <a:defRPr sz="2310"/>
            </a:lvl8pPr>
            <a:lvl9pPr marL="4224162" indent="0">
              <a:buNone/>
              <a:defRPr sz="2310"/>
            </a:lvl9pPr>
          </a:lstStyle>
          <a:p>
            <a:r>
              <a:rPr lang="en-US"/>
              <a:t>Click icon to add picture</a:t>
            </a:r>
          </a:p>
        </p:txBody>
      </p:sp>
      <p:sp>
        <p:nvSpPr>
          <p:cNvPr id="4" name="Text Placeholder 3"/>
          <p:cNvSpPr>
            <a:spLocks noGrp="1"/>
          </p:cNvSpPr>
          <p:nvPr>
            <p:ph type="body" sz="half" idx="2"/>
          </p:nvPr>
        </p:nvSpPr>
        <p:spPr>
          <a:xfrm>
            <a:off x="1339069" y="2376011"/>
            <a:ext cx="6270075" cy="4401855"/>
          </a:xfrm>
        </p:spPr>
        <p:txBody>
          <a:bodyPr/>
          <a:lstStyle>
            <a:lvl1pPr marL="0" indent="0">
              <a:buNone/>
              <a:defRPr sz="1848"/>
            </a:lvl1pPr>
            <a:lvl2pPr marL="528020" indent="0">
              <a:buNone/>
              <a:defRPr sz="1617"/>
            </a:lvl2pPr>
            <a:lvl3pPr marL="1056041" indent="0">
              <a:buNone/>
              <a:defRPr sz="1386"/>
            </a:lvl3pPr>
            <a:lvl4pPr marL="1584061" indent="0">
              <a:buNone/>
              <a:defRPr sz="1155"/>
            </a:lvl4pPr>
            <a:lvl5pPr marL="2112081" indent="0">
              <a:buNone/>
              <a:defRPr sz="1155"/>
            </a:lvl5pPr>
            <a:lvl6pPr marL="2640101" indent="0">
              <a:buNone/>
              <a:defRPr sz="1155"/>
            </a:lvl6pPr>
            <a:lvl7pPr marL="3168122" indent="0">
              <a:buNone/>
              <a:defRPr sz="1155"/>
            </a:lvl7pPr>
            <a:lvl8pPr marL="3696142" indent="0">
              <a:buNone/>
              <a:defRPr sz="1155"/>
            </a:lvl8pPr>
            <a:lvl9pPr marL="4224162" indent="0">
              <a:buNone/>
              <a:defRPr sz="1155"/>
            </a:lvl9pPr>
          </a:lstStyle>
          <a:p>
            <a:pPr lvl="0"/>
            <a:r>
              <a:rPr lang="en-US"/>
              <a:t>Click to edit Master text styles</a:t>
            </a:r>
          </a:p>
        </p:txBody>
      </p:sp>
      <p:sp>
        <p:nvSpPr>
          <p:cNvPr id="5" name="Date Placeholder 4"/>
          <p:cNvSpPr>
            <a:spLocks noGrp="1"/>
          </p:cNvSpPr>
          <p:nvPr>
            <p:ph type="dt" sz="half" idx="10"/>
          </p:nvPr>
        </p:nvSpPr>
        <p:spPr/>
        <p:txBody>
          <a:bodyPr/>
          <a:lstStyle/>
          <a:p>
            <a:fld id="{961528D2-9811-46BD-BC37-B17F45D8B1E3}" type="datetimeFigureOut">
              <a:rPr lang="en-GB" smtClean="0"/>
              <a:t>04/05/2025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711F72F3-9C15-4A36-83B3-6F1492D3BAEA}" type="slidenum">
              <a:rPr lang="en-GB" smtClean="0"/>
              <a:t>‹#›</a:t>
            </a:fld>
            <a:endParaRPr lang="en-GB"/>
          </a:p>
        </p:txBody>
      </p:sp>
    </p:spTree>
    <p:extLst>
      <p:ext uri="{BB962C8B-B14F-4D97-AF65-F5344CB8AC3E}">
        <p14:creationId xmlns:p14="http://schemas.microsoft.com/office/powerpoint/2010/main" val="24309128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36536" y="421669"/>
            <a:ext cx="16767453" cy="153084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336536" y="2108344"/>
            <a:ext cx="16767453" cy="50251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336536" y="7340702"/>
            <a:ext cx="4374118" cy="421669"/>
          </a:xfrm>
          <a:prstGeom prst="rect">
            <a:avLst/>
          </a:prstGeom>
        </p:spPr>
        <p:txBody>
          <a:bodyPr vert="horz" lIns="91440" tIns="45720" rIns="91440" bIns="45720" rtlCol="0" anchor="ctr"/>
          <a:lstStyle>
            <a:lvl1pPr algn="l">
              <a:defRPr sz="1386">
                <a:solidFill>
                  <a:schemeClr val="tx1">
                    <a:tint val="82000"/>
                  </a:schemeClr>
                </a:solidFill>
              </a:defRPr>
            </a:lvl1pPr>
          </a:lstStyle>
          <a:p>
            <a:fld id="{961528D2-9811-46BD-BC37-B17F45D8B1E3}" type="datetimeFigureOut">
              <a:rPr lang="en-GB" smtClean="0"/>
              <a:t>04/05/2025</a:t>
            </a:fld>
            <a:endParaRPr lang="en-GB"/>
          </a:p>
        </p:txBody>
      </p:sp>
      <p:sp>
        <p:nvSpPr>
          <p:cNvPr id="5" name="Footer Placeholder 4"/>
          <p:cNvSpPr>
            <a:spLocks noGrp="1"/>
          </p:cNvSpPr>
          <p:nvPr>
            <p:ph type="ftr" sz="quarter" idx="3"/>
          </p:nvPr>
        </p:nvSpPr>
        <p:spPr>
          <a:xfrm>
            <a:off x="6439674" y="7340702"/>
            <a:ext cx="6561177" cy="421669"/>
          </a:xfrm>
          <a:prstGeom prst="rect">
            <a:avLst/>
          </a:prstGeom>
        </p:spPr>
        <p:txBody>
          <a:bodyPr vert="horz" lIns="91440" tIns="45720" rIns="91440" bIns="45720" rtlCol="0" anchor="ctr"/>
          <a:lstStyle>
            <a:lvl1pPr algn="ctr">
              <a:defRPr sz="1386">
                <a:solidFill>
                  <a:schemeClr val="tx1">
                    <a:tint val="82000"/>
                  </a:schemeClr>
                </a:solidFill>
              </a:defRPr>
            </a:lvl1pPr>
          </a:lstStyle>
          <a:p>
            <a:endParaRPr lang="en-GB"/>
          </a:p>
        </p:txBody>
      </p:sp>
      <p:sp>
        <p:nvSpPr>
          <p:cNvPr id="6" name="Slide Number Placeholder 5"/>
          <p:cNvSpPr>
            <a:spLocks noGrp="1"/>
          </p:cNvSpPr>
          <p:nvPr>
            <p:ph type="sldNum" sz="quarter" idx="4"/>
          </p:nvPr>
        </p:nvSpPr>
        <p:spPr>
          <a:xfrm>
            <a:off x="13729871" y="7340702"/>
            <a:ext cx="4374118" cy="421669"/>
          </a:xfrm>
          <a:prstGeom prst="rect">
            <a:avLst/>
          </a:prstGeom>
        </p:spPr>
        <p:txBody>
          <a:bodyPr vert="horz" lIns="91440" tIns="45720" rIns="91440" bIns="45720" rtlCol="0" anchor="ctr"/>
          <a:lstStyle>
            <a:lvl1pPr algn="r">
              <a:defRPr sz="1386">
                <a:solidFill>
                  <a:schemeClr val="tx1">
                    <a:tint val="82000"/>
                  </a:schemeClr>
                </a:solidFill>
              </a:defRPr>
            </a:lvl1pPr>
          </a:lstStyle>
          <a:p>
            <a:fld id="{711F72F3-9C15-4A36-83B3-6F1492D3BAEA}" type="slidenum">
              <a:rPr lang="en-GB" smtClean="0"/>
              <a:t>‹#›</a:t>
            </a:fld>
            <a:endParaRPr lang="en-GB"/>
          </a:p>
        </p:txBody>
      </p:sp>
    </p:spTree>
    <p:extLst>
      <p:ext uri="{BB962C8B-B14F-4D97-AF65-F5344CB8AC3E}">
        <p14:creationId xmlns:p14="http://schemas.microsoft.com/office/powerpoint/2010/main" val="37389281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056041" rtl="0" eaLnBrk="1" latinLnBrk="0" hangingPunct="1">
        <a:lnSpc>
          <a:spcPct val="90000"/>
        </a:lnSpc>
        <a:spcBef>
          <a:spcPct val="0"/>
        </a:spcBef>
        <a:buNone/>
        <a:defRPr sz="5082" kern="1200">
          <a:solidFill>
            <a:schemeClr val="tx1"/>
          </a:solidFill>
          <a:latin typeface="+mj-lt"/>
          <a:ea typeface="+mj-ea"/>
          <a:cs typeface="+mj-cs"/>
        </a:defRPr>
      </a:lvl1pPr>
    </p:titleStyle>
    <p:bodyStyle>
      <a:lvl1pPr marL="264010" indent="-264010" algn="l" defTabSz="1056041" rtl="0" eaLnBrk="1" latinLnBrk="0" hangingPunct="1">
        <a:lnSpc>
          <a:spcPct val="90000"/>
        </a:lnSpc>
        <a:spcBef>
          <a:spcPts val="1155"/>
        </a:spcBef>
        <a:buFont typeface="Arial" panose="020B0604020202020204" pitchFamily="34" charset="0"/>
        <a:buChar char="•"/>
        <a:defRPr sz="3234" kern="1200">
          <a:solidFill>
            <a:schemeClr val="tx1"/>
          </a:solidFill>
          <a:latin typeface="+mn-lt"/>
          <a:ea typeface="+mn-ea"/>
          <a:cs typeface="+mn-cs"/>
        </a:defRPr>
      </a:lvl1pPr>
      <a:lvl2pPr marL="792030" indent="-264010" algn="l" defTabSz="1056041" rtl="0" eaLnBrk="1" latinLnBrk="0" hangingPunct="1">
        <a:lnSpc>
          <a:spcPct val="90000"/>
        </a:lnSpc>
        <a:spcBef>
          <a:spcPts val="577"/>
        </a:spcBef>
        <a:buFont typeface="Arial" panose="020B0604020202020204" pitchFamily="34" charset="0"/>
        <a:buChar char="•"/>
        <a:defRPr sz="2772" kern="1200">
          <a:solidFill>
            <a:schemeClr val="tx1"/>
          </a:solidFill>
          <a:latin typeface="+mn-lt"/>
          <a:ea typeface="+mn-ea"/>
          <a:cs typeface="+mn-cs"/>
        </a:defRPr>
      </a:lvl2pPr>
      <a:lvl3pPr marL="1320051" indent="-264010" algn="l" defTabSz="1056041" rtl="0" eaLnBrk="1" latinLnBrk="0" hangingPunct="1">
        <a:lnSpc>
          <a:spcPct val="90000"/>
        </a:lnSpc>
        <a:spcBef>
          <a:spcPts val="577"/>
        </a:spcBef>
        <a:buFont typeface="Arial" panose="020B0604020202020204" pitchFamily="34" charset="0"/>
        <a:buChar char="•"/>
        <a:defRPr sz="2310" kern="1200">
          <a:solidFill>
            <a:schemeClr val="tx1"/>
          </a:solidFill>
          <a:latin typeface="+mn-lt"/>
          <a:ea typeface="+mn-ea"/>
          <a:cs typeface="+mn-cs"/>
        </a:defRPr>
      </a:lvl3pPr>
      <a:lvl4pPr marL="1848071" indent="-264010" algn="l" defTabSz="1056041" rtl="0" eaLnBrk="1" latinLnBrk="0" hangingPunct="1">
        <a:lnSpc>
          <a:spcPct val="90000"/>
        </a:lnSpc>
        <a:spcBef>
          <a:spcPts val="577"/>
        </a:spcBef>
        <a:buFont typeface="Arial" panose="020B0604020202020204" pitchFamily="34" charset="0"/>
        <a:buChar char="•"/>
        <a:defRPr sz="2079" kern="1200">
          <a:solidFill>
            <a:schemeClr val="tx1"/>
          </a:solidFill>
          <a:latin typeface="+mn-lt"/>
          <a:ea typeface="+mn-ea"/>
          <a:cs typeface="+mn-cs"/>
        </a:defRPr>
      </a:lvl4pPr>
      <a:lvl5pPr marL="2376091" indent="-264010" algn="l" defTabSz="1056041" rtl="0" eaLnBrk="1" latinLnBrk="0" hangingPunct="1">
        <a:lnSpc>
          <a:spcPct val="90000"/>
        </a:lnSpc>
        <a:spcBef>
          <a:spcPts val="577"/>
        </a:spcBef>
        <a:buFont typeface="Arial" panose="020B0604020202020204" pitchFamily="34" charset="0"/>
        <a:buChar char="•"/>
        <a:defRPr sz="2079" kern="1200">
          <a:solidFill>
            <a:schemeClr val="tx1"/>
          </a:solidFill>
          <a:latin typeface="+mn-lt"/>
          <a:ea typeface="+mn-ea"/>
          <a:cs typeface="+mn-cs"/>
        </a:defRPr>
      </a:lvl5pPr>
      <a:lvl6pPr marL="2904112" indent="-264010" algn="l" defTabSz="1056041" rtl="0" eaLnBrk="1" latinLnBrk="0" hangingPunct="1">
        <a:lnSpc>
          <a:spcPct val="90000"/>
        </a:lnSpc>
        <a:spcBef>
          <a:spcPts val="577"/>
        </a:spcBef>
        <a:buFont typeface="Arial" panose="020B0604020202020204" pitchFamily="34" charset="0"/>
        <a:buChar char="•"/>
        <a:defRPr sz="2079" kern="1200">
          <a:solidFill>
            <a:schemeClr val="tx1"/>
          </a:solidFill>
          <a:latin typeface="+mn-lt"/>
          <a:ea typeface="+mn-ea"/>
          <a:cs typeface="+mn-cs"/>
        </a:defRPr>
      </a:lvl6pPr>
      <a:lvl7pPr marL="3432132" indent="-264010" algn="l" defTabSz="1056041" rtl="0" eaLnBrk="1" latinLnBrk="0" hangingPunct="1">
        <a:lnSpc>
          <a:spcPct val="90000"/>
        </a:lnSpc>
        <a:spcBef>
          <a:spcPts val="577"/>
        </a:spcBef>
        <a:buFont typeface="Arial" panose="020B0604020202020204" pitchFamily="34" charset="0"/>
        <a:buChar char="•"/>
        <a:defRPr sz="2079" kern="1200">
          <a:solidFill>
            <a:schemeClr val="tx1"/>
          </a:solidFill>
          <a:latin typeface="+mn-lt"/>
          <a:ea typeface="+mn-ea"/>
          <a:cs typeface="+mn-cs"/>
        </a:defRPr>
      </a:lvl7pPr>
      <a:lvl8pPr marL="3960152" indent="-264010" algn="l" defTabSz="1056041" rtl="0" eaLnBrk="1" latinLnBrk="0" hangingPunct="1">
        <a:lnSpc>
          <a:spcPct val="90000"/>
        </a:lnSpc>
        <a:spcBef>
          <a:spcPts val="577"/>
        </a:spcBef>
        <a:buFont typeface="Arial" panose="020B0604020202020204" pitchFamily="34" charset="0"/>
        <a:buChar char="•"/>
        <a:defRPr sz="2079" kern="1200">
          <a:solidFill>
            <a:schemeClr val="tx1"/>
          </a:solidFill>
          <a:latin typeface="+mn-lt"/>
          <a:ea typeface="+mn-ea"/>
          <a:cs typeface="+mn-cs"/>
        </a:defRPr>
      </a:lvl8pPr>
      <a:lvl9pPr marL="4488172" indent="-264010" algn="l" defTabSz="1056041" rtl="0" eaLnBrk="1" latinLnBrk="0" hangingPunct="1">
        <a:lnSpc>
          <a:spcPct val="90000"/>
        </a:lnSpc>
        <a:spcBef>
          <a:spcPts val="577"/>
        </a:spcBef>
        <a:buFont typeface="Arial" panose="020B0604020202020204" pitchFamily="34" charset="0"/>
        <a:buChar char="•"/>
        <a:defRPr sz="2079" kern="1200">
          <a:solidFill>
            <a:schemeClr val="tx1"/>
          </a:solidFill>
          <a:latin typeface="+mn-lt"/>
          <a:ea typeface="+mn-ea"/>
          <a:cs typeface="+mn-cs"/>
        </a:defRPr>
      </a:lvl9pPr>
    </p:bodyStyle>
    <p:otherStyle>
      <a:defPPr>
        <a:defRPr lang="en-US"/>
      </a:defPPr>
      <a:lvl1pPr marL="0" algn="l" defTabSz="1056041" rtl="0" eaLnBrk="1" latinLnBrk="0" hangingPunct="1">
        <a:defRPr sz="2079" kern="1200">
          <a:solidFill>
            <a:schemeClr val="tx1"/>
          </a:solidFill>
          <a:latin typeface="+mn-lt"/>
          <a:ea typeface="+mn-ea"/>
          <a:cs typeface="+mn-cs"/>
        </a:defRPr>
      </a:lvl1pPr>
      <a:lvl2pPr marL="528020" algn="l" defTabSz="1056041" rtl="0" eaLnBrk="1" latinLnBrk="0" hangingPunct="1">
        <a:defRPr sz="2079" kern="1200">
          <a:solidFill>
            <a:schemeClr val="tx1"/>
          </a:solidFill>
          <a:latin typeface="+mn-lt"/>
          <a:ea typeface="+mn-ea"/>
          <a:cs typeface="+mn-cs"/>
        </a:defRPr>
      </a:lvl2pPr>
      <a:lvl3pPr marL="1056041" algn="l" defTabSz="1056041" rtl="0" eaLnBrk="1" latinLnBrk="0" hangingPunct="1">
        <a:defRPr sz="2079" kern="1200">
          <a:solidFill>
            <a:schemeClr val="tx1"/>
          </a:solidFill>
          <a:latin typeface="+mn-lt"/>
          <a:ea typeface="+mn-ea"/>
          <a:cs typeface="+mn-cs"/>
        </a:defRPr>
      </a:lvl3pPr>
      <a:lvl4pPr marL="1584061" algn="l" defTabSz="1056041" rtl="0" eaLnBrk="1" latinLnBrk="0" hangingPunct="1">
        <a:defRPr sz="2079" kern="1200">
          <a:solidFill>
            <a:schemeClr val="tx1"/>
          </a:solidFill>
          <a:latin typeface="+mn-lt"/>
          <a:ea typeface="+mn-ea"/>
          <a:cs typeface="+mn-cs"/>
        </a:defRPr>
      </a:lvl4pPr>
      <a:lvl5pPr marL="2112081" algn="l" defTabSz="1056041" rtl="0" eaLnBrk="1" latinLnBrk="0" hangingPunct="1">
        <a:defRPr sz="2079" kern="1200">
          <a:solidFill>
            <a:schemeClr val="tx1"/>
          </a:solidFill>
          <a:latin typeface="+mn-lt"/>
          <a:ea typeface="+mn-ea"/>
          <a:cs typeface="+mn-cs"/>
        </a:defRPr>
      </a:lvl5pPr>
      <a:lvl6pPr marL="2640101" algn="l" defTabSz="1056041" rtl="0" eaLnBrk="1" latinLnBrk="0" hangingPunct="1">
        <a:defRPr sz="2079" kern="1200">
          <a:solidFill>
            <a:schemeClr val="tx1"/>
          </a:solidFill>
          <a:latin typeface="+mn-lt"/>
          <a:ea typeface="+mn-ea"/>
          <a:cs typeface="+mn-cs"/>
        </a:defRPr>
      </a:lvl6pPr>
      <a:lvl7pPr marL="3168122" algn="l" defTabSz="1056041" rtl="0" eaLnBrk="1" latinLnBrk="0" hangingPunct="1">
        <a:defRPr sz="2079" kern="1200">
          <a:solidFill>
            <a:schemeClr val="tx1"/>
          </a:solidFill>
          <a:latin typeface="+mn-lt"/>
          <a:ea typeface="+mn-ea"/>
          <a:cs typeface="+mn-cs"/>
        </a:defRPr>
      </a:lvl7pPr>
      <a:lvl8pPr marL="3696142" algn="l" defTabSz="1056041" rtl="0" eaLnBrk="1" latinLnBrk="0" hangingPunct="1">
        <a:defRPr sz="2079" kern="1200">
          <a:solidFill>
            <a:schemeClr val="tx1"/>
          </a:solidFill>
          <a:latin typeface="+mn-lt"/>
          <a:ea typeface="+mn-ea"/>
          <a:cs typeface="+mn-cs"/>
        </a:defRPr>
      </a:lvl8pPr>
      <a:lvl9pPr marL="4224162" algn="l" defTabSz="1056041" rtl="0" eaLnBrk="1" latinLnBrk="0" hangingPunct="1">
        <a:defRPr sz="207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image" Target="../media/image3.png"/><Relationship Id="rId7"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image" Target="../media/image14.jpeg"/><Relationship Id="rId3" Type="http://schemas.openxmlformats.org/officeDocument/2006/relationships/image" Target="../media/image9.png"/><Relationship Id="rId7"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9594A39-913B-542A-4648-1CC844D72E13}"/>
              </a:ext>
            </a:extLst>
          </p:cNvPr>
          <p:cNvSpPr txBox="1"/>
          <p:nvPr/>
        </p:nvSpPr>
        <p:spPr>
          <a:xfrm>
            <a:off x="0" y="791205"/>
            <a:ext cx="19326296" cy="369332"/>
          </a:xfrm>
          <a:prstGeom prst="rect">
            <a:avLst/>
          </a:prstGeom>
        </p:spPr>
        <p:style>
          <a:lnRef idx="2">
            <a:schemeClr val="accent3"/>
          </a:lnRef>
          <a:fillRef idx="1">
            <a:schemeClr val="lt1"/>
          </a:fillRef>
          <a:effectRef idx="0">
            <a:schemeClr val="accent3"/>
          </a:effectRef>
          <a:fontRef idx="minor">
            <a:schemeClr val="dk1"/>
          </a:fontRef>
        </p:style>
        <p:txBody>
          <a:bodyPr wrap="square" lIns="91440" tIns="45720" rIns="91440" bIns="45720" rtlCol="0" anchor="t">
            <a:spAutoFit/>
          </a:bodyPr>
          <a:lstStyle/>
          <a:p>
            <a:r>
              <a:rPr lang="en-GB"/>
              <a:t>Lab Title:</a:t>
            </a:r>
            <a:r>
              <a:rPr lang="en-GB" sz="1200">
                <a:latin typeface="Calibri"/>
                <a:cs typeface="Calibri"/>
              </a:rPr>
              <a:t> </a:t>
            </a:r>
          </a:p>
        </p:txBody>
      </p:sp>
      <p:sp>
        <p:nvSpPr>
          <p:cNvPr id="7" name="TextBox 6">
            <a:extLst>
              <a:ext uri="{FF2B5EF4-FFF2-40B4-BE49-F238E27FC236}">
                <a16:creationId xmlns:a16="http://schemas.microsoft.com/office/drawing/2014/main" id="{007F089E-3FA3-92EA-85FB-547E39C46022}"/>
              </a:ext>
            </a:extLst>
          </p:cNvPr>
          <p:cNvSpPr txBox="1"/>
          <p:nvPr/>
        </p:nvSpPr>
        <p:spPr>
          <a:xfrm>
            <a:off x="-1" y="357344"/>
            <a:ext cx="7080069" cy="369332"/>
          </a:xfrm>
          <a:prstGeom prst="rect">
            <a:avLst/>
          </a:prstGeom>
        </p:spPr>
        <p:style>
          <a:lnRef idx="2">
            <a:schemeClr val="accent3"/>
          </a:lnRef>
          <a:fillRef idx="1">
            <a:schemeClr val="lt1"/>
          </a:fillRef>
          <a:effectRef idx="0">
            <a:schemeClr val="accent3"/>
          </a:effectRef>
          <a:fontRef idx="minor">
            <a:schemeClr val="dk1"/>
          </a:fontRef>
        </p:style>
        <p:txBody>
          <a:bodyPr wrap="square" lIns="91440" tIns="45720" rIns="91440" bIns="45720" rtlCol="0" anchor="t">
            <a:spAutoFit/>
          </a:bodyPr>
          <a:lstStyle/>
          <a:p>
            <a:r>
              <a:rPr lang="en-GB" dirty="0"/>
              <a:t>Student Name:</a:t>
            </a:r>
            <a:r>
              <a:rPr lang="en-GB" sz="1200" dirty="0">
                <a:latin typeface="Calibri"/>
                <a:cs typeface="Calibri"/>
              </a:rPr>
              <a:t> Zeyad Karima</a:t>
            </a:r>
          </a:p>
        </p:txBody>
      </p:sp>
      <p:sp>
        <p:nvSpPr>
          <p:cNvPr id="8" name="TextBox 7">
            <a:extLst>
              <a:ext uri="{FF2B5EF4-FFF2-40B4-BE49-F238E27FC236}">
                <a16:creationId xmlns:a16="http://schemas.microsoft.com/office/drawing/2014/main" id="{F651DD5A-AC39-45E5-0DB9-E205B9F10995}"/>
              </a:ext>
            </a:extLst>
          </p:cNvPr>
          <p:cNvSpPr txBox="1"/>
          <p:nvPr/>
        </p:nvSpPr>
        <p:spPr>
          <a:xfrm>
            <a:off x="5672187" y="-67709"/>
            <a:ext cx="8096149" cy="430887"/>
          </a:xfrm>
          <a:prstGeom prst="rect">
            <a:avLst/>
          </a:prstGeom>
          <a:noFill/>
        </p:spPr>
        <p:txBody>
          <a:bodyPr wrap="square" rtlCol="0">
            <a:spAutoFit/>
          </a:bodyPr>
          <a:lstStyle/>
          <a:p>
            <a:r>
              <a:rPr lang="en-GB" sz="2200" b="1" u="sng" dirty="0"/>
              <a:t>Embedded Systems Lab Worksheet</a:t>
            </a:r>
          </a:p>
        </p:txBody>
      </p:sp>
      <p:sp>
        <p:nvSpPr>
          <p:cNvPr id="9" name="TextBox 8">
            <a:extLst>
              <a:ext uri="{FF2B5EF4-FFF2-40B4-BE49-F238E27FC236}">
                <a16:creationId xmlns:a16="http://schemas.microsoft.com/office/drawing/2014/main" id="{D0B9BC86-35F6-8887-4169-8E8E46A1157E}"/>
              </a:ext>
            </a:extLst>
          </p:cNvPr>
          <p:cNvSpPr txBox="1"/>
          <p:nvPr/>
        </p:nvSpPr>
        <p:spPr>
          <a:xfrm>
            <a:off x="16379200" y="322087"/>
            <a:ext cx="2931132" cy="369332"/>
          </a:xfrm>
          <a:prstGeom prst="rect">
            <a:avLst/>
          </a:prstGeom>
        </p:spPr>
        <p:style>
          <a:lnRef idx="2">
            <a:schemeClr val="accent3"/>
          </a:lnRef>
          <a:fillRef idx="1">
            <a:schemeClr val="lt1"/>
          </a:fillRef>
          <a:effectRef idx="0">
            <a:schemeClr val="accent3"/>
          </a:effectRef>
          <a:fontRef idx="minor">
            <a:schemeClr val="dk1"/>
          </a:fontRef>
        </p:style>
        <p:txBody>
          <a:bodyPr wrap="square" lIns="91440" tIns="45720" rIns="91440" bIns="45720" rtlCol="0" anchor="t">
            <a:spAutoFit/>
          </a:bodyPr>
          <a:lstStyle/>
          <a:p>
            <a:r>
              <a:rPr lang="en-GB" dirty="0"/>
              <a:t>Date:</a:t>
            </a:r>
            <a:r>
              <a:rPr lang="en-GB" sz="1200" dirty="0">
                <a:latin typeface="Calibri"/>
                <a:cs typeface="Calibri"/>
              </a:rPr>
              <a:t> 02/05/2025</a:t>
            </a:r>
          </a:p>
        </p:txBody>
      </p:sp>
      <p:sp>
        <p:nvSpPr>
          <p:cNvPr id="13" name="TextBox 12">
            <a:extLst>
              <a:ext uri="{FF2B5EF4-FFF2-40B4-BE49-F238E27FC236}">
                <a16:creationId xmlns:a16="http://schemas.microsoft.com/office/drawing/2014/main" id="{B4842213-ECB1-F05E-0317-5E7F442E0EC9}"/>
              </a:ext>
            </a:extLst>
          </p:cNvPr>
          <p:cNvSpPr txBox="1"/>
          <p:nvPr/>
        </p:nvSpPr>
        <p:spPr>
          <a:xfrm>
            <a:off x="0" y="1181620"/>
            <a:ext cx="6322423" cy="6022226"/>
          </a:xfrm>
          <a:prstGeom prst="rect">
            <a:avLst/>
          </a:prstGeom>
        </p:spPr>
        <p:style>
          <a:lnRef idx="2">
            <a:schemeClr val="dk1"/>
          </a:lnRef>
          <a:fillRef idx="1">
            <a:schemeClr val="lt1"/>
          </a:fillRef>
          <a:effectRef idx="0">
            <a:schemeClr val="dk1"/>
          </a:effectRef>
          <a:fontRef idx="minor">
            <a:schemeClr val="dk1"/>
          </a:fontRef>
        </p:style>
        <p:txBody>
          <a:bodyPr wrap="square" lIns="91440" tIns="45720" rIns="91440" bIns="45720" rtlCol="0" anchor="t">
            <a:spAutoFit/>
          </a:bodyPr>
          <a:lstStyle/>
          <a:p>
            <a:r>
              <a:rPr lang="en-GB" sz="1500" b="1" u="sng" dirty="0"/>
              <a:t>Outline of Approach (Description of Tasks)</a:t>
            </a:r>
          </a:p>
          <a:p>
            <a:r>
              <a:rPr lang="en-GB" sz="1100" b="1" dirty="0"/>
              <a:t>Itemize</a:t>
            </a:r>
            <a:r>
              <a:rPr lang="en-GB" sz="1100" dirty="0"/>
              <a:t> all key steps you took to build the required embedded system in a clear, logical and organised format.</a:t>
            </a:r>
          </a:p>
          <a:p>
            <a:endParaRPr lang="en-GB" sz="1100" dirty="0"/>
          </a:p>
          <a:p>
            <a:r>
              <a:rPr lang="en-GB" sz="1100" b="1" dirty="0"/>
              <a:t>1.Output the temp or gas depending on the keypad button</a:t>
            </a:r>
          </a:p>
          <a:p>
            <a:r>
              <a:rPr lang="en-GB" sz="1100" b="1" dirty="0"/>
              <a:t>2.Output the alarm state at regular intervals </a:t>
            </a:r>
          </a:p>
          <a:p>
            <a:r>
              <a:rPr lang="en-GB" sz="1100" b="1" dirty="0"/>
              <a:t>3.Continuasly output data onto the lcd about all sensor and alarm states</a:t>
            </a:r>
          </a:p>
          <a:p>
            <a:r>
              <a:rPr lang="en-GB" sz="1100" b="1" dirty="0"/>
              <a:t>4.Trigger warning on lcd depending on alarm</a:t>
            </a:r>
          </a:p>
          <a:p>
            <a:r>
              <a:rPr lang="en-GB" sz="1100" b="1" dirty="0"/>
              <a:t>5.Allow alarm to be turned off using a 4 digit code from the keypad</a:t>
            </a:r>
          </a:p>
          <a:p>
            <a:r>
              <a:rPr lang="en-GB" sz="1100" b="1" dirty="0"/>
              <a:t>.</a:t>
            </a:r>
          </a:p>
          <a:p>
            <a:r>
              <a:rPr lang="en-GB" sz="1100" b="1" dirty="0"/>
              <a:t>.</a:t>
            </a:r>
          </a:p>
          <a:p>
            <a:pPr>
              <a:lnSpc>
                <a:spcPct val="107000"/>
              </a:lnSpc>
              <a:spcAft>
                <a:spcPts val="800"/>
              </a:spcAft>
            </a:pPr>
            <a:endParaRPr lang="en-GB" sz="1300" dirty="0"/>
          </a:p>
          <a:p>
            <a:pPr>
              <a:lnSpc>
                <a:spcPct val="107000"/>
              </a:lnSpc>
              <a:spcAft>
                <a:spcPts val="800"/>
              </a:spcAft>
            </a:pPr>
            <a:endParaRPr lang="en-GB" sz="1300" dirty="0"/>
          </a:p>
          <a:p>
            <a:pPr>
              <a:lnSpc>
                <a:spcPct val="107000"/>
              </a:lnSpc>
              <a:spcAft>
                <a:spcPts val="800"/>
              </a:spcAft>
            </a:pPr>
            <a:endParaRPr lang="en-GB" sz="1300" dirty="0"/>
          </a:p>
          <a:p>
            <a:pPr>
              <a:lnSpc>
                <a:spcPct val="107000"/>
              </a:lnSpc>
              <a:spcAft>
                <a:spcPts val="800"/>
              </a:spcAft>
            </a:pPr>
            <a:endParaRPr lang="en-GB" sz="1300" dirty="0"/>
          </a:p>
          <a:p>
            <a:pPr>
              <a:lnSpc>
                <a:spcPct val="107000"/>
              </a:lnSpc>
              <a:spcAft>
                <a:spcPts val="800"/>
              </a:spcAft>
            </a:pPr>
            <a:endParaRPr lang="en-GB" sz="1300" dirty="0"/>
          </a:p>
          <a:p>
            <a:pPr>
              <a:lnSpc>
                <a:spcPct val="107000"/>
              </a:lnSpc>
              <a:spcAft>
                <a:spcPts val="800"/>
              </a:spcAft>
            </a:pPr>
            <a:endParaRPr lang="en-GB" sz="1300" dirty="0"/>
          </a:p>
          <a:p>
            <a:pPr>
              <a:lnSpc>
                <a:spcPct val="107000"/>
              </a:lnSpc>
              <a:spcAft>
                <a:spcPts val="800"/>
              </a:spcAft>
            </a:pPr>
            <a:endParaRPr lang="en-GB" sz="1300" dirty="0"/>
          </a:p>
          <a:p>
            <a:pPr>
              <a:lnSpc>
                <a:spcPct val="107000"/>
              </a:lnSpc>
              <a:spcAft>
                <a:spcPts val="800"/>
              </a:spcAft>
            </a:pPr>
            <a:endParaRPr lang="en-GB" sz="1300" dirty="0"/>
          </a:p>
          <a:p>
            <a:pPr>
              <a:lnSpc>
                <a:spcPct val="107000"/>
              </a:lnSpc>
              <a:spcAft>
                <a:spcPts val="800"/>
              </a:spcAft>
            </a:pPr>
            <a:endParaRPr lang="en-GB" sz="1300" dirty="0"/>
          </a:p>
          <a:p>
            <a:pPr>
              <a:lnSpc>
                <a:spcPct val="107000"/>
              </a:lnSpc>
              <a:spcAft>
                <a:spcPts val="800"/>
              </a:spcAft>
            </a:pPr>
            <a:endParaRPr lang="en-GB" sz="1300" dirty="0"/>
          </a:p>
          <a:p>
            <a:pPr>
              <a:lnSpc>
                <a:spcPct val="107000"/>
              </a:lnSpc>
              <a:spcAft>
                <a:spcPts val="800"/>
              </a:spcAft>
            </a:pPr>
            <a:endParaRPr lang="en-GB" sz="1300" dirty="0"/>
          </a:p>
          <a:p>
            <a:pPr>
              <a:lnSpc>
                <a:spcPct val="107000"/>
              </a:lnSpc>
              <a:spcAft>
                <a:spcPts val="800"/>
              </a:spcAft>
            </a:pPr>
            <a:endParaRPr lang="en-GB" sz="1300" dirty="0"/>
          </a:p>
          <a:p>
            <a:pPr>
              <a:lnSpc>
                <a:spcPct val="107000"/>
              </a:lnSpc>
              <a:spcAft>
                <a:spcPts val="800"/>
              </a:spcAft>
            </a:pPr>
            <a:endParaRPr lang="en-GB" sz="1300" dirty="0"/>
          </a:p>
        </p:txBody>
      </p:sp>
      <p:sp>
        <p:nvSpPr>
          <p:cNvPr id="14" name="TextBox 13">
            <a:extLst>
              <a:ext uri="{FF2B5EF4-FFF2-40B4-BE49-F238E27FC236}">
                <a16:creationId xmlns:a16="http://schemas.microsoft.com/office/drawing/2014/main" id="{C0A5FA1A-B64E-6129-81A3-CD474A23B213}"/>
              </a:ext>
            </a:extLst>
          </p:cNvPr>
          <p:cNvSpPr txBox="1"/>
          <p:nvPr/>
        </p:nvSpPr>
        <p:spPr>
          <a:xfrm>
            <a:off x="-3" y="6912612"/>
            <a:ext cx="6322422" cy="1477328"/>
          </a:xfrm>
          <a:prstGeom prst="rect">
            <a:avLst/>
          </a:prstGeom>
        </p:spPr>
        <p:style>
          <a:lnRef idx="2">
            <a:schemeClr val="dk1"/>
          </a:lnRef>
          <a:fillRef idx="1">
            <a:schemeClr val="lt1"/>
          </a:fillRef>
          <a:effectRef idx="0">
            <a:schemeClr val="dk1"/>
          </a:effectRef>
          <a:fontRef idx="minor">
            <a:schemeClr val="dk1"/>
          </a:fontRef>
        </p:style>
        <p:txBody>
          <a:bodyPr wrap="square" lIns="91440" tIns="45720" rIns="91440" bIns="45720" rtlCol="0" anchor="t">
            <a:spAutoFit/>
          </a:bodyPr>
          <a:lstStyle/>
          <a:p>
            <a:r>
              <a:rPr lang="en-GB" sz="1500" b="1" u="sng" dirty="0"/>
              <a:t>References</a:t>
            </a:r>
          </a:p>
          <a:p>
            <a:r>
              <a:rPr lang="en-GB" sz="1500" dirty="0"/>
              <a:t>Library used for LCD:</a:t>
            </a:r>
          </a:p>
          <a:p>
            <a:r>
              <a:rPr lang="en-US" sz="1200" b="0" i="0" dirty="0">
                <a:solidFill>
                  <a:srgbClr val="2C3E50"/>
                </a:solidFill>
                <a:effectLst/>
                <a:latin typeface="Calibri" panose="020F0502020204030204" pitchFamily="34" charset="0"/>
              </a:rPr>
              <a:t>GitHub. (2021). </a:t>
            </a:r>
            <a:r>
              <a:rPr lang="en-US" sz="1200" b="0" i="1" dirty="0" err="1">
                <a:solidFill>
                  <a:srgbClr val="2C3E50"/>
                </a:solidFill>
                <a:effectLst/>
                <a:latin typeface="Calibri" panose="020F0502020204030204" pitchFamily="34" charset="0"/>
              </a:rPr>
              <a:t>sstaub</a:t>
            </a:r>
            <a:r>
              <a:rPr lang="en-US" sz="1200" b="0" i="1" dirty="0">
                <a:solidFill>
                  <a:srgbClr val="2C3E50"/>
                </a:solidFill>
                <a:effectLst/>
                <a:latin typeface="Calibri" panose="020F0502020204030204" pitchFamily="34" charset="0"/>
              </a:rPr>
              <a:t>/mbedLCDi2c: LCD HD44780 library with I2C adapter for </a:t>
            </a:r>
            <a:r>
              <a:rPr lang="en-US" sz="1200" b="0" i="1" dirty="0" err="1">
                <a:solidFill>
                  <a:srgbClr val="2C3E50"/>
                </a:solidFill>
                <a:effectLst/>
                <a:latin typeface="Calibri" panose="020F0502020204030204" pitchFamily="34" charset="0"/>
              </a:rPr>
              <a:t>Mbed</a:t>
            </a:r>
            <a:r>
              <a:rPr lang="en-US" sz="1200" b="0" i="1" dirty="0">
                <a:solidFill>
                  <a:srgbClr val="2C3E50"/>
                </a:solidFill>
                <a:effectLst/>
                <a:latin typeface="Calibri" panose="020F0502020204030204" pitchFamily="34" charset="0"/>
              </a:rPr>
              <a:t> 6</a:t>
            </a:r>
            <a:r>
              <a:rPr lang="en-US" sz="1200" b="0" i="0" dirty="0">
                <a:solidFill>
                  <a:srgbClr val="2C3E50"/>
                </a:solidFill>
                <a:effectLst/>
                <a:latin typeface="Calibri" panose="020F0502020204030204" pitchFamily="34" charset="0"/>
              </a:rPr>
              <a:t>. [online] Available at: https://github.com/sstaub/mbedLCDi2c [Accessed 4 May 2025].</a:t>
            </a:r>
          </a:p>
          <a:p>
            <a:r>
              <a:rPr lang="en-GB" sz="1200" b="0" i="0" dirty="0">
                <a:solidFill>
                  <a:srgbClr val="2C3E50"/>
                </a:solidFill>
                <a:effectLst/>
                <a:latin typeface="Calibri" panose="020F0502020204030204" pitchFamily="34" charset="0"/>
              </a:rPr>
              <a:t>ZeyadK05 (2025). </a:t>
            </a:r>
            <a:r>
              <a:rPr lang="en-GB" sz="1200" b="0" i="1" dirty="0">
                <a:solidFill>
                  <a:srgbClr val="2C3E50"/>
                </a:solidFill>
                <a:effectLst/>
                <a:latin typeface="Calibri" panose="020F0502020204030204" pitchFamily="34" charset="0"/>
              </a:rPr>
              <a:t>GitHub - ZeyadK05/Lab-5: Keypad and passwords Lab-5</a:t>
            </a:r>
            <a:r>
              <a:rPr lang="en-GB" sz="1200" b="0" i="0" dirty="0">
                <a:solidFill>
                  <a:srgbClr val="2C3E50"/>
                </a:solidFill>
                <a:effectLst/>
                <a:latin typeface="Calibri" panose="020F0502020204030204" pitchFamily="34" charset="0"/>
              </a:rPr>
              <a:t>. [online] GitHub. Available at: https://github.com/ZeyadK05/Lab-5 [Accessed 4 May 2025]</a:t>
            </a:r>
            <a:endParaRPr lang="en-GB" sz="1200" dirty="0">
              <a:latin typeface="Calibri"/>
              <a:cs typeface="Calibri"/>
            </a:endParaRPr>
          </a:p>
          <a:p>
            <a:endParaRPr lang="en-GB" sz="1200" dirty="0">
              <a:latin typeface="Calibri"/>
              <a:cs typeface="Calibri"/>
            </a:endParaRPr>
          </a:p>
        </p:txBody>
      </p:sp>
      <p:sp>
        <p:nvSpPr>
          <p:cNvPr id="17" name="TextBox 16">
            <a:extLst>
              <a:ext uri="{FF2B5EF4-FFF2-40B4-BE49-F238E27FC236}">
                <a16:creationId xmlns:a16="http://schemas.microsoft.com/office/drawing/2014/main" id="{1D844FF0-90BA-CE91-93EE-66E2D94A3C94}"/>
              </a:ext>
            </a:extLst>
          </p:cNvPr>
          <p:cNvSpPr txBox="1"/>
          <p:nvPr/>
        </p:nvSpPr>
        <p:spPr>
          <a:xfrm>
            <a:off x="11873932" y="321155"/>
            <a:ext cx="3487782" cy="369332"/>
          </a:xfrm>
          <a:prstGeom prst="rect">
            <a:avLst/>
          </a:prstGeom>
        </p:spPr>
        <p:style>
          <a:lnRef idx="2">
            <a:schemeClr val="dk1"/>
          </a:lnRef>
          <a:fillRef idx="1">
            <a:schemeClr val="lt1"/>
          </a:fillRef>
          <a:effectRef idx="0">
            <a:schemeClr val="dk1"/>
          </a:effectRef>
          <a:fontRef idx="minor">
            <a:schemeClr val="dk1"/>
          </a:fontRef>
        </p:style>
        <p:txBody>
          <a:bodyPr wrap="square" lIns="91440" tIns="45720" rIns="91440" bIns="45720" anchor="t">
            <a:spAutoFit/>
          </a:bodyPr>
          <a:lstStyle/>
          <a:p>
            <a:r>
              <a:rPr lang="en-GB" sz="1800" dirty="0"/>
              <a:t>Lab. Number: </a:t>
            </a:r>
            <a:r>
              <a:rPr lang="en-GB" sz="1200" dirty="0">
                <a:latin typeface="Calibri"/>
                <a:cs typeface="Calibri"/>
              </a:rPr>
              <a:t> Lab 6</a:t>
            </a:r>
          </a:p>
        </p:txBody>
      </p:sp>
      <p:sp>
        <p:nvSpPr>
          <p:cNvPr id="20" name="TextBox 19">
            <a:extLst>
              <a:ext uri="{FF2B5EF4-FFF2-40B4-BE49-F238E27FC236}">
                <a16:creationId xmlns:a16="http://schemas.microsoft.com/office/drawing/2014/main" id="{C23C6D6C-A3C9-6984-A3F5-ACE3A2CAF0AF}"/>
              </a:ext>
            </a:extLst>
          </p:cNvPr>
          <p:cNvSpPr txBox="1">
            <a:spLocks noChangeAspect="1"/>
          </p:cNvSpPr>
          <p:nvPr/>
        </p:nvSpPr>
        <p:spPr>
          <a:xfrm>
            <a:off x="6052671" y="1170695"/>
            <a:ext cx="6796389" cy="6684779"/>
          </a:xfrm>
          <a:prstGeom prst="rect">
            <a:avLst/>
          </a:prstGeom>
        </p:spPr>
        <p:style>
          <a:lnRef idx="2">
            <a:schemeClr val="dk1"/>
          </a:lnRef>
          <a:fillRef idx="1">
            <a:schemeClr val="lt1"/>
          </a:fillRef>
          <a:effectRef idx="0">
            <a:schemeClr val="dk1"/>
          </a:effectRef>
          <a:fontRef idx="minor">
            <a:schemeClr val="dk1"/>
          </a:fontRef>
        </p:style>
        <p:txBody>
          <a:bodyPr wrap="square" lIns="91440" tIns="45720" rIns="91440" bIns="45720" rtlCol="0" anchor="t">
            <a:spAutoFit/>
          </a:bodyPr>
          <a:lstStyle/>
          <a:p>
            <a:r>
              <a:rPr lang="en-GB" sz="2400" b="1" u="sng" dirty="0"/>
              <a:t>Reflection </a:t>
            </a:r>
            <a:r>
              <a:rPr lang="en-GB" sz="2400" u="sng" dirty="0"/>
              <a:t>(Not more than 200 words)</a:t>
            </a:r>
          </a:p>
          <a:p>
            <a:pPr>
              <a:lnSpc>
                <a:spcPct val="107000"/>
              </a:lnSpc>
              <a:spcAft>
                <a:spcPts val="800"/>
              </a:spcAft>
            </a:pPr>
            <a:r>
              <a:rPr lang="en-GB" sz="1000" dirty="0">
                <a:latin typeface="Calibri" panose="020F0502020204030204" pitchFamily="34" charset="0"/>
                <a:cs typeface="Times New Roman"/>
              </a:rPr>
              <a:t>I was able to make a code that outputs everything into a 20x4 LCD screen using a i2c library for the LDCD screen and my lab 5 code,</a:t>
            </a:r>
            <a:r>
              <a:rPr lang="en-GB" sz="1000" b="0" i="0" dirty="0">
                <a:solidFill>
                  <a:srgbClr val="2C3E50"/>
                </a:solidFill>
                <a:effectLst/>
                <a:latin typeface="Calibri" panose="020F0502020204030204" pitchFamily="34" charset="0"/>
              </a:rPr>
              <a:t> ZeyadK05 (2025),.</a:t>
            </a:r>
          </a:p>
          <a:p>
            <a:pPr>
              <a:lnSpc>
                <a:spcPct val="107000"/>
              </a:lnSpc>
              <a:spcAft>
                <a:spcPts val="800"/>
              </a:spcAft>
            </a:pPr>
            <a:r>
              <a:rPr lang="en-GB" sz="1000" dirty="0">
                <a:solidFill>
                  <a:srgbClr val="2C3E50"/>
                </a:solidFill>
                <a:latin typeface="Calibri" panose="020F0502020204030204" pitchFamily="34" charset="0"/>
                <a:cs typeface="Times New Roman"/>
              </a:rPr>
              <a:t>This lab was a great one and made me feel excited as I was able to increase the skills I have while also finding some information online and using new libraries.</a:t>
            </a:r>
          </a:p>
          <a:p>
            <a:pPr>
              <a:lnSpc>
                <a:spcPct val="107000"/>
              </a:lnSpc>
              <a:spcAft>
                <a:spcPts val="800"/>
              </a:spcAft>
            </a:pPr>
            <a:endParaRPr lang="en-GB" sz="1000" dirty="0">
              <a:solidFill>
                <a:srgbClr val="2C3E50"/>
              </a:solidFill>
              <a:latin typeface="Calibri" panose="020F0502020204030204" pitchFamily="34" charset="0"/>
              <a:cs typeface="Times New Roman"/>
            </a:endParaRPr>
          </a:p>
          <a:p>
            <a:pPr>
              <a:lnSpc>
                <a:spcPct val="107000"/>
              </a:lnSpc>
              <a:spcAft>
                <a:spcPts val="800"/>
              </a:spcAft>
            </a:pPr>
            <a:r>
              <a:rPr lang="en-GB" sz="1000" dirty="0">
                <a:solidFill>
                  <a:srgbClr val="2C3E50"/>
                </a:solidFill>
                <a:latin typeface="Calibri" panose="020F0502020204030204" pitchFamily="34" charset="0"/>
                <a:cs typeface="Times New Roman"/>
              </a:rPr>
              <a:t>It was good to use my old code and to use a new library to create this code which works very well, the problem I had was with the spaces in between the screen as it was not able to understand the difference between a new line and an empty space so I had to change the cursor every time I write something on the lcd.</a:t>
            </a:r>
          </a:p>
          <a:p>
            <a:pPr>
              <a:lnSpc>
                <a:spcPct val="107000"/>
              </a:lnSpc>
              <a:spcAft>
                <a:spcPts val="800"/>
              </a:spcAft>
            </a:pPr>
            <a:endParaRPr lang="en-GB" sz="1000" dirty="0">
              <a:solidFill>
                <a:srgbClr val="2C3E50"/>
              </a:solidFill>
              <a:latin typeface="Calibri" panose="020F0502020204030204" pitchFamily="34" charset="0"/>
              <a:cs typeface="Times New Roman"/>
            </a:endParaRPr>
          </a:p>
          <a:p>
            <a:pPr>
              <a:lnSpc>
                <a:spcPct val="107000"/>
              </a:lnSpc>
              <a:spcAft>
                <a:spcPts val="800"/>
              </a:spcAft>
            </a:pPr>
            <a:r>
              <a:rPr lang="en-GB" sz="1000" dirty="0">
                <a:solidFill>
                  <a:srgbClr val="2C3E50"/>
                </a:solidFill>
                <a:latin typeface="Calibri" panose="020F0502020204030204" pitchFamily="34" charset="0"/>
                <a:cs typeface="Times New Roman"/>
              </a:rPr>
              <a:t>The situation was a great way to learn about output devices after using many sensors and input devices and has allowed me to expand my knowledge on electrical equipment.</a:t>
            </a:r>
          </a:p>
          <a:p>
            <a:pPr>
              <a:lnSpc>
                <a:spcPct val="107000"/>
              </a:lnSpc>
              <a:spcAft>
                <a:spcPts val="800"/>
              </a:spcAft>
            </a:pPr>
            <a:endParaRPr lang="en-GB" sz="1000" dirty="0">
              <a:solidFill>
                <a:srgbClr val="2C3E50"/>
              </a:solidFill>
              <a:latin typeface="Calibri" panose="020F0502020204030204" pitchFamily="34" charset="0"/>
              <a:cs typeface="Times New Roman"/>
            </a:endParaRPr>
          </a:p>
          <a:p>
            <a:pPr>
              <a:lnSpc>
                <a:spcPct val="107000"/>
              </a:lnSpc>
              <a:spcAft>
                <a:spcPts val="800"/>
              </a:spcAft>
            </a:pPr>
            <a:r>
              <a:rPr lang="en-GB" sz="1000" dirty="0" err="1">
                <a:solidFill>
                  <a:srgbClr val="2C3E50"/>
                </a:solidFill>
                <a:latin typeface="Calibri" panose="020F0502020204030204" pitchFamily="34" charset="0"/>
                <a:cs typeface="Times New Roman"/>
              </a:rPr>
              <a:t>Ive</a:t>
            </a:r>
            <a:r>
              <a:rPr lang="en-GB" sz="1000" dirty="0">
                <a:solidFill>
                  <a:srgbClr val="2C3E50"/>
                </a:solidFill>
                <a:latin typeface="Calibri" panose="020F0502020204030204" pitchFamily="34" charset="0"/>
                <a:cs typeface="Times New Roman"/>
              </a:rPr>
              <a:t> learned how to use new libraries, how to output on lcd screens, how to use ASCII code to find the symbols I need on a screen.</a:t>
            </a:r>
          </a:p>
          <a:p>
            <a:pPr>
              <a:lnSpc>
                <a:spcPct val="107000"/>
              </a:lnSpc>
              <a:spcAft>
                <a:spcPts val="800"/>
              </a:spcAft>
            </a:pPr>
            <a:endParaRPr lang="en-GB" sz="1000" dirty="0">
              <a:solidFill>
                <a:srgbClr val="2C3E50"/>
              </a:solidFill>
              <a:latin typeface="Calibri" panose="020F0502020204030204" pitchFamily="34" charset="0"/>
              <a:cs typeface="Times New Roman"/>
            </a:endParaRPr>
          </a:p>
          <a:p>
            <a:pPr>
              <a:lnSpc>
                <a:spcPct val="107000"/>
              </a:lnSpc>
              <a:spcAft>
                <a:spcPts val="800"/>
              </a:spcAft>
            </a:pPr>
            <a:r>
              <a:rPr lang="en-GB" sz="1000" dirty="0">
                <a:solidFill>
                  <a:srgbClr val="2C3E50"/>
                </a:solidFill>
                <a:latin typeface="Calibri" panose="020F0502020204030204" pitchFamily="34" charset="0"/>
                <a:cs typeface="Times New Roman"/>
              </a:rPr>
              <a:t>My plan is to continue finding useful libraries to increase the efficiency of my code making it simpler and easier.</a:t>
            </a:r>
            <a:endParaRPr lang="en-GB" sz="1000" dirty="0">
              <a:latin typeface="Calibri" panose="020F0502020204030204" pitchFamily="34" charset="0"/>
              <a:cs typeface="Times New Roman"/>
            </a:endParaRPr>
          </a:p>
          <a:p>
            <a:pPr>
              <a:lnSpc>
                <a:spcPct val="107000"/>
              </a:lnSpc>
              <a:spcAft>
                <a:spcPts val="800"/>
              </a:spcAft>
            </a:pPr>
            <a:endParaRPr lang="en-GB" sz="1000" dirty="0">
              <a:latin typeface="Calibri" panose="020F0502020204030204" pitchFamily="34" charset="0"/>
              <a:cs typeface="Times New Roman"/>
            </a:endParaRPr>
          </a:p>
          <a:p>
            <a:pPr>
              <a:lnSpc>
                <a:spcPct val="107000"/>
              </a:lnSpc>
              <a:spcAft>
                <a:spcPts val="800"/>
              </a:spcAft>
            </a:pPr>
            <a:endParaRPr lang="en-GB" sz="1000" dirty="0">
              <a:latin typeface="Calibri" panose="020F0502020204030204" pitchFamily="34" charset="0"/>
              <a:cs typeface="Times New Roman"/>
            </a:endParaRPr>
          </a:p>
          <a:p>
            <a:pPr>
              <a:lnSpc>
                <a:spcPct val="107000"/>
              </a:lnSpc>
              <a:spcAft>
                <a:spcPts val="800"/>
              </a:spcAft>
            </a:pPr>
            <a:endParaRPr lang="en-GB" sz="1000" dirty="0">
              <a:latin typeface="Calibri" panose="020F0502020204030204" pitchFamily="34" charset="0"/>
              <a:cs typeface="Times New Roman"/>
            </a:endParaRPr>
          </a:p>
          <a:p>
            <a:pPr>
              <a:lnSpc>
                <a:spcPct val="107000"/>
              </a:lnSpc>
              <a:spcAft>
                <a:spcPts val="800"/>
              </a:spcAft>
            </a:pPr>
            <a:endParaRPr lang="en-GB" sz="1000" dirty="0">
              <a:latin typeface="Calibri" panose="020F0502020204030204" pitchFamily="34" charset="0"/>
              <a:cs typeface="Times New Roman"/>
            </a:endParaRPr>
          </a:p>
          <a:p>
            <a:pPr>
              <a:lnSpc>
                <a:spcPct val="107000"/>
              </a:lnSpc>
              <a:spcAft>
                <a:spcPts val="800"/>
              </a:spcAft>
            </a:pPr>
            <a:r>
              <a:rPr lang="en-GB" sz="1000" dirty="0" err="1">
                <a:latin typeface="Calibri" panose="020F0502020204030204" pitchFamily="34" charset="0"/>
                <a:cs typeface="Times New Roman"/>
              </a:rPr>
              <a:t>Girhub</a:t>
            </a:r>
            <a:r>
              <a:rPr lang="en-GB" sz="1000" dirty="0">
                <a:latin typeface="Calibri" panose="020F0502020204030204" pitchFamily="34" charset="0"/>
                <a:cs typeface="Times New Roman"/>
              </a:rPr>
              <a:t> with </a:t>
            </a:r>
            <a:r>
              <a:rPr lang="en-GB" sz="1000">
                <a:latin typeface="Calibri" panose="020F0502020204030204" pitchFamily="34" charset="0"/>
                <a:cs typeface="Times New Roman"/>
              </a:rPr>
              <a:t>video evidence: https://github.com/ZeyadK05/Lab-6</a:t>
            </a:r>
            <a:endParaRPr lang="en-GB" sz="1000" dirty="0">
              <a:latin typeface="Calibri" panose="020F0502020204030204" pitchFamily="34" charset="0"/>
              <a:cs typeface="Times New Roman"/>
            </a:endParaRPr>
          </a:p>
          <a:p>
            <a:pPr>
              <a:lnSpc>
                <a:spcPct val="107000"/>
              </a:lnSpc>
              <a:spcAft>
                <a:spcPts val="800"/>
              </a:spcAft>
            </a:pPr>
            <a:endParaRPr lang="en-GB" sz="1000" dirty="0">
              <a:latin typeface="Calibri" panose="020F0502020204030204" pitchFamily="34" charset="0"/>
              <a:cs typeface="Times New Roman"/>
            </a:endParaRPr>
          </a:p>
          <a:p>
            <a:pPr>
              <a:lnSpc>
                <a:spcPct val="107000"/>
              </a:lnSpc>
              <a:spcAft>
                <a:spcPts val="800"/>
              </a:spcAft>
            </a:pPr>
            <a:endParaRPr lang="en-GB" sz="1000" dirty="0">
              <a:latin typeface="Calibri" panose="020F0502020204030204" pitchFamily="34" charset="0"/>
              <a:cs typeface="Times New Roman"/>
            </a:endParaRPr>
          </a:p>
          <a:p>
            <a:pPr>
              <a:lnSpc>
                <a:spcPct val="107000"/>
              </a:lnSpc>
              <a:spcAft>
                <a:spcPts val="800"/>
              </a:spcAft>
            </a:pPr>
            <a:endParaRPr lang="en-GB" sz="1000" dirty="0">
              <a:latin typeface="Calibri" panose="020F0502020204030204" pitchFamily="34" charset="0"/>
              <a:cs typeface="Times New Roman"/>
            </a:endParaRPr>
          </a:p>
          <a:p>
            <a:pPr>
              <a:lnSpc>
                <a:spcPct val="107000"/>
              </a:lnSpc>
              <a:spcAft>
                <a:spcPts val="800"/>
              </a:spcAft>
            </a:pPr>
            <a:endParaRPr lang="en-GB" sz="1000" dirty="0">
              <a:latin typeface="Calibri"/>
              <a:cs typeface="Calibri"/>
            </a:endParaRPr>
          </a:p>
          <a:p>
            <a:pPr>
              <a:lnSpc>
                <a:spcPct val="107000"/>
              </a:lnSpc>
              <a:spcAft>
                <a:spcPts val="800"/>
              </a:spcAft>
            </a:pPr>
            <a:endParaRPr lang="en-GB" sz="1000" dirty="0">
              <a:latin typeface="Calibri"/>
              <a:cs typeface="Calibri"/>
            </a:endParaRPr>
          </a:p>
        </p:txBody>
      </p:sp>
      <p:sp>
        <p:nvSpPr>
          <p:cNvPr id="21" name="TextBox 20">
            <a:extLst>
              <a:ext uri="{FF2B5EF4-FFF2-40B4-BE49-F238E27FC236}">
                <a16:creationId xmlns:a16="http://schemas.microsoft.com/office/drawing/2014/main" id="{0B820D1B-7A90-C9EA-838D-497783E9F694}"/>
              </a:ext>
            </a:extLst>
          </p:cNvPr>
          <p:cNvSpPr txBox="1">
            <a:spLocks noChangeAspect="1"/>
          </p:cNvSpPr>
          <p:nvPr/>
        </p:nvSpPr>
        <p:spPr>
          <a:xfrm>
            <a:off x="12849065" y="1166886"/>
            <a:ext cx="6609896" cy="7134261"/>
          </a:xfrm>
          <a:prstGeom prst="rect">
            <a:avLst/>
          </a:prstGeom>
        </p:spPr>
        <p:style>
          <a:lnRef idx="2">
            <a:schemeClr val="dk1"/>
          </a:lnRef>
          <a:fillRef idx="1">
            <a:schemeClr val="lt1"/>
          </a:fillRef>
          <a:effectRef idx="0">
            <a:schemeClr val="dk1"/>
          </a:effectRef>
          <a:fontRef idx="minor">
            <a:schemeClr val="dk1"/>
          </a:fontRef>
        </p:style>
        <p:txBody>
          <a:bodyPr wrap="square" lIns="91440" tIns="45720" rIns="91440" bIns="45720" rtlCol="0" anchor="t">
            <a:spAutoFit/>
          </a:bodyPr>
          <a:lstStyle/>
          <a:p>
            <a:r>
              <a:rPr lang="en-GB" b="1" u="sng" dirty="0"/>
              <a:t>Results for Part:1</a:t>
            </a:r>
          </a:p>
          <a:p>
            <a:r>
              <a:rPr lang="en-GB" sz="980" dirty="0">
                <a:latin typeface="Calibri"/>
                <a:cs typeface="Calibri"/>
              </a:rPr>
              <a:t>(Input only lab results, Git-hub code link, Flow chart, calculations or picture evidence of simulation/circuits/figures obtained). </a:t>
            </a:r>
          </a:p>
          <a:p>
            <a:r>
              <a:rPr lang="en-GB" sz="980" dirty="0">
                <a:latin typeface="Calibri"/>
                <a:cs typeface="Calibri"/>
              </a:rPr>
              <a:t>All figures should be captioned with relevant title and a brief description to present the essential details).</a:t>
            </a: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r>
              <a:rPr lang="en-GB" sz="1200" dirty="0">
                <a:latin typeface="Calibri"/>
                <a:cs typeface="Calibri"/>
              </a:rPr>
              <a:t>Check if key clicked is 2 or 3 in </a:t>
            </a:r>
            <a:r>
              <a:rPr lang="en-GB" sz="1200" dirty="0" err="1">
                <a:latin typeface="Calibri"/>
                <a:cs typeface="Calibri"/>
              </a:rPr>
              <a:t>keypadtouart</a:t>
            </a:r>
            <a:r>
              <a:rPr lang="en-GB" sz="1200" dirty="0">
                <a:latin typeface="Calibri"/>
                <a:cs typeface="Calibri"/>
              </a:rPr>
              <a:t> function then output onto the lcd screen, as the lcd can output string it was easy to output, the degree symbol does not work so I had to type it out as an ascii code.</a:t>
            </a: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p:txBody>
      </p:sp>
      <p:sp>
        <p:nvSpPr>
          <p:cNvPr id="2" name="TextBox 1">
            <a:extLst>
              <a:ext uri="{FF2B5EF4-FFF2-40B4-BE49-F238E27FC236}">
                <a16:creationId xmlns:a16="http://schemas.microsoft.com/office/drawing/2014/main" id="{EF037C38-69C0-1096-1CC9-7453DA67D8E2}"/>
              </a:ext>
            </a:extLst>
          </p:cNvPr>
          <p:cNvSpPr txBox="1"/>
          <p:nvPr/>
        </p:nvSpPr>
        <p:spPr>
          <a:xfrm>
            <a:off x="7572104" y="336544"/>
            <a:ext cx="3487782" cy="369332"/>
          </a:xfrm>
          <a:prstGeom prst="rect">
            <a:avLst/>
          </a:prstGeom>
        </p:spPr>
        <p:style>
          <a:lnRef idx="2">
            <a:schemeClr val="dk1"/>
          </a:lnRef>
          <a:fillRef idx="1">
            <a:schemeClr val="lt1"/>
          </a:fillRef>
          <a:effectRef idx="0">
            <a:schemeClr val="dk1"/>
          </a:effectRef>
          <a:fontRef idx="minor">
            <a:schemeClr val="dk1"/>
          </a:fontRef>
        </p:style>
        <p:txBody>
          <a:bodyPr wrap="square" lIns="91440" tIns="45720" rIns="91440" bIns="45720" anchor="t">
            <a:spAutoFit/>
          </a:bodyPr>
          <a:lstStyle/>
          <a:p>
            <a:r>
              <a:rPr lang="en-GB" sz="1800" dirty="0"/>
              <a:t>ID Number:</a:t>
            </a:r>
            <a:r>
              <a:rPr lang="en-GB" sz="1200" dirty="0">
                <a:latin typeface="Calibri"/>
                <a:cs typeface="Calibri"/>
              </a:rPr>
              <a:t>  23077460</a:t>
            </a:r>
          </a:p>
        </p:txBody>
      </p:sp>
      <p:pic>
        <p:nvPicPr>
          <p:cNvPr id="5" name="Picture 4">
            <a:extLst>
              <a:ext uri="{FF2B5EF4-FFF2-40B4-BE49-F238E27FC236}">
                <a16:creationId xmlns:a16="http://schemas.microsoft.com/office/drawing/2014/main" id="{2DDC6AF9-455B-DCFC-CA10-28CD7E313BB7}"/>
              </a:ext>
            </a:extLst>
          </p:cNvPr>
          <p:cNvPicPr>
            <a:picLocks noChangeAspect="1"/>
          </p:cNvPicPr>
          <p:nvPr/>
        </p:nvPicPr>
        <p:blipFill>
          <a:blip r:embed="rId3"/>
          <a:stretch>
            <a:fillRect/>
          </a:stretch>
        </p:blipFill>
        <p:spPr>
          <a:xfrm>
            <a:off x="12849060" y="1712003"/>
            <a:ext cx="6178868" cy="4496031"/>
          </a:xfrm>
          <a:prstGeom prst="rect">
            <a:avLst/>
          </a:prstGeom>
        </p:spPr>
      </p:pic>
      <p:pic>
        <p:nvPicPr>
          <p:cNvPr id="12" name="Picture 11">
            <a:extLst>
              <a:ext uri="{FF2B5EF4-FFF2-40B4-BE49-F238E27FC236}">
                <a16:creationId xmlns:a16="http://schemas.microsoft.com/office/drawing/2014/main" id="{89DAEF37-A359-1BAF-88D5-4896EDF6382A}"/>
              </a:ext>
            </a:extLst>
          </p:cNvPr>
          <p:cNvPicPr>
            <a:picLocks noChangeAspect="1"/>
          </p:cNvPicPr>
          <p:nvPr/>
        </p:nvPicPr>
        <p:blipFill>
          <a:blip r:embed="rId4"/>
          <a:stretch>
            <a:fillRect/>
          </a:stretch>
        </p:blipFill>
        <p:spPr>
          <a:xfrm>
            <a:off x="15782795" y="3828813"/>
            <a:ext cx="3676166" cy="1416451"/>
          </a:xfrm>
          <a:prstGeom prst="rect">
            <a:avLst/>
          </a:prstGeom>
        </p:spPr>
      </p:pic>
    </p:spTree>
    <p:extLst>
      <p:ext uri="{BB962C8B-B14F-4D97-AF65-F5344CB8AC3E}">
        <p14:creationId xmlns:p14="http://schemas.microsoft.com/office/powerpoint/2010/main" val="25132423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FA4B03C-5D9B-D130-17F1-FCEFC22464ED}"/>
              </a:ext>
            </a:extLst>
          </p:cNvPr>
          <p:cNvSpPr txBox="1"/>
          <p:nvPr/>
        </p:nvSpPr>
        <p:spPr>
          <a:xfrm>
            <a:off x="0" y="0"/>
            <a:ext cx="6555894" cy="8032968"/>
          </a:xfrm>
          <a:prstGeom prst="rect">
            <a:avLst/>
          </a:prstGeom>
        </p:spPr>
        <p:style>
          <a:lnRef idx="2">
            <a:schemeClr val="dk1"/>
          </a:lnRef>
          <a:fillRef idx="1">
            <a:schemeClr val="lt1"/>
          </a:fillRef>
          <a:effectRef idx="0">
            <a:schemeClr val="dk1"/>
          </a:effectRef>
          <a:fontRef idx="minor">
            <a:schemeClr val="dk1"/>
          </a:fontRef>
        </p:style>
        <p:txBody>
          <a:bodyPr wrap="square" lIns="91440" tIns="45720" rIns="91440" bIns="45720" rtlCol="0" anchor="t">
            <a:spAutoFit/>
          </a:bodyPr>
          <a:lstStyle/>
          <a:p>
            <a:r>
              <a:rPr lang="en-GB" b="1" u="sng" dirty="0">
                <a:ea typeface="+mn-lt"/>
                <a:cs typeface="+mn-lt"/>
              </a:rPr>
              <a:t>Results for Part:2</a:t>
            </a:r>
            <a:endParaRPr lang="en-US" dirty="0"/>
          </a:p>
          <a:p>
            <a:r>
              <a:rPr lang="en-GB" sz="900" dirty="0">
                <a:latin typeface="Calibri"/>
                <a:cs typeface="Calibri"/>
              </a:rPr>
              <a:t>(Input only lab results, Git-hub code link, Flow chart, calculations or picture evidence of simulation/circuits/figures obtained). </a:t>
            </a:r>
          </a:p>
          <a:p>
            <a:r>
              <a:rPr lang="en-GB" sz="900" dirty="0">
                <a:latin typeface="Calibri"/>
                <a:cs typeface="Calibri"/>
              </a:rPr>
              <a:t>All figures should be captioned with relevant title and a brief description to present the essential details).</a:t>
            </a: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r>
              <a:rPr lang="en-GB" sz="1200" dirty="0">
                <a:latin typeface="Calibri"/>
                <a:cs typeface="Calibri"/>
              </a:rPr>
              <a:t>Simple </a:t>
            </a:r>
            <a:r>
              <a:rPr lang="en-GB" sz="1200" dirty="0" err="1">
                <a:latin typeface="Calibri"/>
                <a:cs typeface="Calibri"/>
              </a:rPr>
              <a:t>bolean</a:t>
            </a:r>
            <a:r>
              <a:rPr lang="en-GB" sz="1200" dirty="0">
                <a:latin typeface="Calibri"/>
                <a:cs typeface="Calibri"/>
              </a:rPr>
              <a:t> alarm flag added and output on the third line of the LCD.</a:t>
            </a: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p:txBody>
      </p:sp>
      <p:sp>
        <p:nvSpPr>
          <p:cNvPr id="2" name="TextBox 1">
            <a:extLst>
              <a:ext uri="{FF2B5EF4-FFF2-40B4-BE49-F238E27FC236}">
                <a16:creationId xmlns:a16="http://schemas.microsoft.com/office/drawing/2014/main" id="{68F8D390-445D-C5D2-DAD0-812F94CCA71D}"/>
              </a:ext>
            </a:extLst>
          </p:cNvPr>
          <p:cNvSpPr txBox="1"/>
          <p:nvPr/>
        </p:nvSpPr>
        <p:spPr>
          <a:xfrm>
            <a:off x="6555895" y="-3"/>
            <a:ext cx="6555897" cy="7986802"/>
          </a:xfrm>
          <a:prstGeom prst="rect">
            <a:avLst/>
          </a:prstGeom>
        </p:spPr>
        <p:style>
          <a:lnRef idx="2">
            <a:schemeClr val="dk1"/>
          </a:lnRef>
          <a:fillRef idx="1">
            <a:schemeClr val="lt1"/>
          </a:fillRef>
          <a:effectRef idx="0">
            <a:schemeClr val="dk1"/>
          </a:effectRef>
          <a:fontRef idx="minor">
            <a:schemeClr val="dk1"/>
          </a:fontRef>
        </p:style>
        <p:txBody>
          <a:bodyPr wrap="square" lIns="91440" tIns="45720" rIns="91440" bIns="45720" rtlCol="0" anchor="t">
            <a:spAutoFit/>
          </a:bodyPr>
          <a:lstStyle/>
          <a:p>
            <a:r>
              <a:rPr lang="en-GB" b="1" u="sng" dirty="0">
                <a:ea typeface="+mn-lt"/>
                <a:cs typeface="+mn-lt"/>
              </a:rPr>
              <a:t>Results for Part:3</a:t>
            </a:r>
            <a:endParaRPr lang="en-US" dirty="0">
              <a:latin typeface="Aptos"/>
              <a:cs typeface="Calibri"/>
            </a:endParaRPr>
          </a:p>
          <a:p>
            <a:r>
              <a:rPr lang="en-GB" sz="900" dirty="0">
                <a:latin typeface="Calibri"/>
                <a:cs typeface="Calibri"/>
              </a:rPr>
              <a:t>(Input only lab results, Git-hub code link, Flow chart, calculations or picture evidence of simulation/circuits/figures obtained). </a:t>
            </a:r>
          </a:p>
          <a:p>
            <a:r>
              <a:rPr lang="en-GB" sz="900" dirty="0">
                <a:latin typeface="Calibri"/>
                <a:cs typeface="Calibri"/>
              </a:rPr>
              <a:t>All figures should be captioned with relevant title and a brief description to present the essential details).</a:t>
            </a:r>
          </a:p>
          <a:p>
            <a:endParaRPr lang="en-GB" sz="9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r>
              <a:rPr lang="en-GB" sz="1200" dirty="0">
                <a:latin typeface="Calibri"/>
                <a:cs typeface="Calibri"/>
              </a:rPr>
              <a:t>Outputs the temperature, the gas detection status and the alarm status every second.</a:t>
            </a: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p:txBody>
      </p:sp>
      <p:sp>
        <p:nvSpPr>
          <p:cNvPr id="3" name="TextBox 2">
            <a:extLst>
              <a:ext uri="{FF2B5EF4-FFF2-40B4-BE49-F238E27FC236}">
                <a16:creationId xmlns:a16="http://schemas.microsoft.com/office/drawing/2014/main" id="{523BC4BB-D9E4-5169-7CA8-438DA082C4C5}"/>
              </a:ext>
            </a:extLst>
          </p:cNvPr>
          <p:cNvSpPr txBox="1"/>
          <p:nvPr/>
        </p:nvSpPr>
        <p:spPr>
          <a:xfrm>
            <a:off x="13111793" y="-7"/>
            <a:ext cx="6322420" cy="7940635"/>
          </a:xfrm>
          <a:prstGeom prst="rect">
            <a:avLst/>
          </a:prstGeom>
        </p:spPr>
        <p:style>
          <a:lnRef idx="2">
            <a:schemeClr val="dk1"/>
          </a:lnRef>
          <a:fillRef idx="1">
            <a:schemeClr val="lt1"/>
          </a:fillRef>
          <a:effectRef idx="0">
            <a:schemeClr val="dk1"/>
          </a:effectRef>
          <a:fontRef idx="minor">
            <a:schemeClr val="dk1"/>
          </a:fontRef>
        </p:style>
        <p:txBody>
          <a:bodyPr wrap="square" lIns="91440" tIns="45720" rIns="91440" bIns="45720" rtlCol="0" anchor="t">
            <a:spAutoFit/>
          </a:bodyPr>
          <a:lstStyle/>
          <a:p>
            <a:r>
              <a:rPr lang="en-GB" b="1" u="sng" dirty="0">
                <a:ea typeface="+mn-lt"/>
                <a:cs typeface="+mn-lt"/>
              </a:rPr>
              <a:t>Results for Part:4</a:t>
            </a:r>
            <a:endParaRPr lang="en-US" dirty="0"/>
          </a:p>
          <a:p>
            <a:r>
              <a:rPr lang="en-GB" sz="900" dirty="0">
                <a:latin typeface="Calibri"/>
                <a:cs typeface="Calibri"/>
              </a:rPr>
              <a:t>(Input only lab results, Git-hub code link, Flow chart, calculations or picture evidence of simulation/circuits/figures obtained). </a:t>
            </a:r>
          </a:p>
          <a:p>
            <a:r>
              <a:rPr lang="en-GB" sz="900" dirty="0">
                <a:latin typeface="Calibri"/>
                <a:cs typeface="Calibri"/>
              </a:rPr>
              <a:t>All figures should be captioned with relevant title and a brief description to present the essential details).</a:t>
            </a: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r>
              <a:rPr lang="en-GB" sz="1200" dirty="0">
                <a:latin typeface="Calibri"/>
                <a:cs typeface="Calibri"/>
              </a:rPr>
              <a:t>Using ascii table to add symbols on the LCD depending on the alarm.</a:t>
            </a: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p:txBody>
      </p:sp>
      <p:pic>
        <p:nvPicPr>
          <p:cNvPr id="10" name="Picture 9">
            <a:extLst>
              <a:ext uri="{FF2B5EF4-FFF2-40B4-BE49-F238E27FC236}">
                <a16:creationId xmlns:a16="http://schemas.microsoft.com/office/drawing/2014/main" id="{4BA3EBF5-3977-F408-DA1B-CA9C86329163}"/>
              </a:ext>
            </a:extLst>
          </p:cNvPr>
          <p:cNvPicPr>
            <a:picLocks noChangeAspect="1"/>
          </p:cNvPicPr>
          <p:nvPr/>
        </p:nvPicPr>
        <p:blipFill>
          <a:blip r:embed="rId3"/>
          <a:stretch>
            <a:fillRect/>
          </a:stretch>
        </p:blipFill>
        <p:spPr>
          <a:xfrm>
            <a:off x="185627" y="649933"/>
            <a:ext cx="4048505" cy="4475104"/>
          </a:xfrm>
          <a:prstGeom prst="rect">
            <a:avLst/>
          </a:prstGeom>
        </p:spPr>
      </p:pic>
      <p:pic>
        <p:nvPicPr>
          <p:cNvPr id="12" name="Picture 11">
            <a:extLst>
              <a:ext uri="{FF2B5EF4-FFF2-40B4-BE49-F238E27FC236}">
                <a16:creationId xmlns:a16="http://schemas.microsoft.com/office/drawing/2014/main" id="{64C84C09-028C-7DD9-3F1D-993098C88C95}"/>
              </a:ext>
            </a:extLst>
          </p:cNvPr>
          <p:cNvPicPr>
            <a:picLocks noChangeAspect="1"/>
          </p:cNvPicPr>
          <p:nvPr/>
        </p:nvPicPr>
        <p:blipFill>
          <a:blip r:embed="rId4"/>
          <a:stretch>
            <a:fillRect/>
          </a:stretch>
        </p:blipFill>
        <p:spPr>
          <a:xfrm>
            <a:off x="3575457" y="436745"/>
            <a:ext cx="2980437" cy="1717732"/>
          </a:xfrm>
          <a:prstGeom prst="rect">
            <a:avLst/>
          </a:prstGeom>
        </p:spPr>
      </p:pic>
      <p:pic>
        <p:nvPicPr>
          <p:cNvPr id="14" name="Picture 13">
            <a:extLst>
              <a:ext uri="{FF2B5EF4-FFF2-40B4-BE49-F238E27FC236}">
                <a16:creationId xmlns:a16="http://schemas.microsoft.com/office/drawing/2014/main" id="{7FDB547B-3A20-A5ED-5365-F3A815EADB84}"/>
              </a:ext>
            </a:extLst>
          </p:cNvPr>
          <p:cNvPicPr>
            <a:picLocks noChangeAspect="1"/>
          </p:cNvPicPr>
          <p:nvPr/>
        </p:nvPicPr>
        <p:blipFill>
          <a:blip r:embed="rId5"/>
          <a:stretch>
            <a:fillRect/>
          </a:stretch>
        </p:blipFill>
        <p:spPr>
          <a:xfrm>
            <a:off x="6691156" y="649933"/>
            <a:ext cx="6058211" cy="4400776"/>
          </a:xfrm>
          <a:prstGeom prst="rect">
            <a:avLst/>
          </a:prstGeom>
        </p:spPr>
      </p:pic>
      <p:pic>
        <p:nvPicPr>
          <p:cNvPr id="16" name="Picture 15">
            <a:extLst>
              <a:ext uri="{FF2B5EF4-FFF2-40B4-BE49-F238E27FC236}">
                <a16:creationId xmlns:a16="http://schemas.microsoft.com/office/drawing/2014/main" id="{51403DAA-834C-3E57-F8F7-AA76B51D503B}"/>
              </a:ext>
            </a:extLst>
          </p:cNvPr>
          <p:cNvPicPr>
            <a:picLocks noChangeAspect="1"/>
          </p:cNvPicPr>
          <p:nvPr/>
        </p:nvPicPr>
        <p:blipFill>
          <a:blip r:embed="rId6"/>
          <a:stretch>
            <a:fillRect/>
          </a:stretch>
        </p:blipFill>
        <p:spPr>
          <a:xfrm>
            <a:off x="13247053" y="622476"/>
            <a:ext cx="4715270" cy="989740"/>
          </a:xfrm>
          <a:prstGeom prst="rect">
            <a:avLst/>
          </a:prstGeom>
        </p:spPr>
      </p:pic>
      <p:pic>
        <p:nvPicPr>
          <p:cNvPr id="18" name="Picture 17" descr="A small rectangular electronic device with a blue screen&#10;&#10;AI-generated content may be incorrect.">
            <a:extLst>
              <a:ext uri="{FF2B5EF4-FFF2-40B4-BE49-F238E27FC236}">
                <a16:creationId xmlns:a16="http://schemas.microsoft.com/office/drawing/2014/main" id="{6A332EBA-725C-8701-EAAC-2A53CD776313}"/>
              </a:ext>
            </a:extLst>
          </p:cNvPr>
          <p:cNvPicPr>
            <a:picLocks noChangeAspect="1"/>
          </p:cNvPicPr>
          <p:nvPr/>
        </p:nvPicPr>
        <p:blipFill>
          <a:blip r:embed="rId7">
            <a:extLst>
              <a:ext uri="{28A0092B-C50C-407E-A947-70E740481C1C}">
                <a14:useLocalDpi xmlns:a14="http://schemas.microsoft.com/office/drawing/2010/main" val="0"/>
              </a:ext>
            </a:extLst>
          </a:blip>
          <a:srcRect t="22859" r="12317"/>
          <a:stretch/>
        </p:blipFill>
        <p:spPr>
          <a:xfrm>
            <a:off x="13111792" y="1592152"/>
            <a:ext cx="3349551" cy="2210148"/>
          </a:xfrm>
          <a:prstGeom prst="rect">
            <a:avLst/>
          </a:prstGeom>
        </p:spPr>
      </p:pic>
      <p:pic>
        <p:nvPicPr>
          <p:cNvPr id="20" name="Picture 19" descr="A blue screen with white text&#10;&#10;AI-generated content may be incorrect.">
            <a:extLst>
              <a:ext uri="{FF2B5EF4-FFF2-40B4-BE49-F238E27FC236}">
                <a16:creationId xmlns:a16="http://schemas.microsoft.com/office/drawing/2014/main" id="{52BC02AB-56D8-0D16-7996-DEF9917DD61F}"/>
              </a:ext>
            </a:extLst>
          </p:cNvPr>
          <p:cNvPicPr>
            <a:picLocks noChangeAspect="1"/>
          </p:cNvPicPr>
          <p:nvPr/>
        </p:nvPicPr>
        <p:blipFill>
          <a:blip r:embed="rId8">
            <a:extLst>
              <a:ext uri="{28A0092B-C50C-407E-A947-70E740481C1C}">
                <a14:useLocalDpi xmlns:a14="http://schemas.microsoft.com/office/drawing/2010/main" val="0"/>
              </a:ext>
            </a:extLst>
          </a:blip>
          <a:srcRect l="5800" t="13580" r="6719" b="25478"/>
          <a:stretch/>
        </p:blipFill>
        <p:spPr>
          <a:xfrm>
            <a:off x="14353993" y="3004739"/>
            <a:ext cx="4748199" cy="2480830"/>
          </a:xfrm>
          <a:prstGeom prst="rect">
            <a:avLst/>
          </a:prstGeom>
        </p:spPr>
      </p:pic>
    </p:spTree>
    <p:extLst>
      <p:ext uri="{BB962C8B-B14F-4D97-AF65-F5344CB8AC3E}">
        <p14:creationId xmlns:p14="http://schemas.microsoft.com/office/powerpoint/2010/main" val="24733507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7A204C-75B3-67BD-0D17-04647D7A48EC}"/>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85267008-D0E0-2846-ABF5-3FA34562C325}"/>
              </a:ext>
            </a:extLst>
          </p:cNvPr>
          <p:cNvSpPr txBox="1"/>
          <p:nvPr/>
        </p:nvSpPr>
        <p:spPr>
          <a:xfrm>
            <a:off x="0" y="0"/>
            <a:ext cx="6555894" cy="8586966"/>
          </a:xfrm>
          <a:prstGeom prst="rect">
            <a:avLst/>
          </a:prstGeom>
        </p:spPr>
        <p:style>
          <a:lnRef idx="2">
            <a:schemeClr val="dk1"/>
          </a:lnRef>
          <a:fillRef idx="1">
            <a:schemeClr val="lt1"/>
          </a:fillRef>
          <a:effectRef idx="0">
            <a:schemeClr val="dk1"/>
          </a:effectRef>
          <a:fontRef idx="minor">
            <a:schemeClr val="dk1"/>
          </a:fontRef>
        </p:style>
        <p:txBody>
          <a:bodyPr wrap="square" lIns="91440" tIns="45720" rIns="91440" bIns="45720" rtlCol="0" anchor="t">
            <a:spAutoFit/>
          </a:bodyPr>
          <a:lstStyle/>
          <a:p>
            <a:r>
              <a:rPr lang="en-GB" b="1" u="sng" dirty="0">
                <a:ea typeface="+mn-lt"/>
                <a:cs typeface="+mn-lt"/>
              </a:rPr>
              <a:t>Results for Part:5</a:t>
            </a:r>
            <a:endParaRPr lang="en-US" dirty="0"/>
          </a:p>
          <a:p>
            <a:r>
              <a:rPr lang="en-GB" sz="900" dirty="0">
                <a:latin typeface="Calibri"/>
                <a:cs typeface="Calibri"/>
              </a:rPr>
              <a:t>(Input only lab results, Git-hub code link, Flow chart, calculations or picture evidence of simulation/circuits/figures obtained). </a:t>
            </a:r>
          </a:p>
          <a:p>
            <a:r>
              <a:rPr lang="en-GB" sz="900" dirty="0">
                <a:latin typeface="Calibri"/>
                <a:cs typeface="Calibri"/>
              </a:rPr>
              <a:t>All figures should be captioned with relevant title and a brief description to present the essential details).</a:t>
            </a: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r>
              <a:rPr lang="en-GB" sz="1200" dirty="0">
                <a:latin typeface="Calibri"/>
                <a:cs typeface="Calibri"/>
              </a:rPr>
              <a:t>.</a:t>
            </a: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r>
              <a:rPr lang="en-GB" sz="1200" dirty="0">
                <a:latin typeface="Calibri"/>
                <a:cs typeface="Calibri"/>
              </a:rPr>
              <a:t>Adding a while loop to read inputs from the keypad when alarm is activated, if code is entered correctly will turn off the alarm, if wrong code is entered it will output wrong code! And then ask for the code again.</a:t>
            </a: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p:txBody>
      </p:sp>
      <p:sp>
        <p:nvSpPr>
          <p:cNvPr id="2" name="TextBox 1">
            <a:extLst>
              <a:ext uri="{FF2B5EF4-FFF2-40B4-BE49-F238E27FC236}">
                <a16:creationId xmlns:a16="http://schemas.microsoft.com/office/drawing/2014/main" id="{792060CD-4478-8CCF-A386-79E9D369B3AB}"/>
              </a:ext>
            </a:extLst>
          </p:cNvPr>
          <p:cNvSpPr txBox="1"/>
          <p:nvPr/>
        </p:nvSpPr>
        <p:spPr>
          <a:xfrm>
            <a:off x="6555895" y="-3"/>
            <a:ext cx="6555897" cy="7986802"/>
          </a:xfrm>
          <a:prstGeom prst="rect">
            <a:avLst/>
          </a:prstGeom>
        </p:spPr>
        <p:style>
          <a:lnRef idx="2">
            <a:schemeClr val="dk1"/>
          </a:lnRef>
          <a:fillRef idx="1">
            <a:schemeClr val="lt1"/>
          </a:fillRef>
          <a:effectRef idx="0">
            <a:schemeClr val="dk1"/>
          </a:effectRef>
          <a:fontRef idx="minor">
            <a:schemeClr val="dk1"/>
          </a:fontRef>
        </p:style>
        <p:txBody>
          <a:bodyPr wrap="square" lIns="91440" tIns="45720" rIns="91440" bIns="45720" rtlCol="0" anchor="t">
            <a:spAutoFit/>
          </a:bodyPr>
          <a:lstStyle/>
          <a:p>
            <a:r>
              <a:rPr lang="en-GB" b="1" u="sng" dirty="0">
                <a:ea typeface="+mn-lt"/>
                <a:cs typeface="+mn-lt"/>
              </a:rPr>
              <a:t>Results for Part:5</a:t>
            </a:r>
            <a:endParaRPr lang="en-US" dirty="0">
              <a:latin typeface="Aptos"/>
              <a:cs typeface="Calibri"/>
            </a:endParaRPr>
          </a:p>
          <a:p>
            <a:r>
              <a:rPr lang="en-GB" sz="900" dirty="0">
                <a:latin typeface="Calibri"/>
                <a:cs typeface="Calibri"/>
              </a:rPr>
              <a:t>(Input only lab results, Git-hub code link, Flow chart, calculations or picture evidence of simulation/circuits/figures obtained). </a:t>
            </a:r>
          </a:p>
          <a:p>
            <a:r>
              <a:rPr lang="en-GB" sz="900" dirty="0">
                <a:latin typeface="Calibri"/>
                <a:cs typeface="Calibri"/>
              </a:rPr>
              <a:t>All figures should be captioned with relevant title and a brief description to present the essential details).</a:t>
            </a:r>
          </a:p>
          <a:p>
            <a:endParaRPr lang="en-GB" sz="9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p:txBody>
      </p:sp>
      <p:sp>
        <p:nvSpPr>
          <p:cNvPr id="3" name="TextBox 2">
            <a:extLst>
              <a:ext uri="{FF2B5EF4-FFF2-40B4-BE49-F238E27FC236}">
                <a16:creationId xmlns:a16="http://schemas.microsoft.com/office/drawing/2014/main" id="{0AFADEB4-24FB-2935-1058-668338C98DA9}"/>
              </a:ext>
            </a:extLst>
          </p:cNvPr>
          <p:cNvSpPr txBox="1"/>
          <p:nvPr/>
        </p:nvSpPr>
        <p:spPr>
          <a:xfrm>
            <a:off x="13111793" y="-7"/>
            <a:ext cx="6322420" cy="7478970"/>
          </a:xfrm>
          <a:prstGeom prst="rect">
            <a:avLst/>
          </a:prstGeom>
        </p:spPr>
        <p:style>
          <a:lnRef idx="2">
            <a:schemeClr val="dk1"/>
          </a:lnRef>
          <a:fillRef idx="1">
            <a:schemeClr val="lt1"/>
          </a:fillRef>
          <a:effectRef idx="0">
            <a:schemeClr val="dk1"/>
          </a:effectRef>
          <a:fontRef idx="minor">
            <a:schemeClr val="dk1"/>
          </a:fontRef>
        </p:style>
        <p:txBody>
          <a:bodyPr wrap="square" lIns="91440" tIns="45720" rIns="91440" bIns="45720" rtlCol="0" anchor="t">
            <a:spAutoFit/>
          </a:bodyPr>
          <a:lstStyle/>
          <a:p>
            <a:r>
              <a:rPr lang="en-GB" b="1" u="sng" dirty="0">
                <a:ea typeface="+mn-lt"/>
                <a:cs typeface="+mn-lt"/>
              </a:rPr>
              <a:t>Results for Part:5</a:t>
            </a:r>
            <a:endParaRPr lang="en-US" dirty="0"/>
          </a:p>
          <a:p>
            <a:r>
              <a:rPr lang="en-GB" sz="900" dirty="0">
                <a:latin typeface="Calibri"/>
                <a:cs typeface="Calibri"/>
              </a:rPr>
              <a:t>(Input only lab results, Git-hub code link, Flow chart, calculations or picture evidence of simulation/circuits/figures obtained). </a:t>
            </a:r>
          </a:p>
          <a:p>
            <a:r>
              <a:rPr lang="en-GB" sz="900" dirty="0">
                <a:latin typeface="Calibri"/>
                <a:cs typeface="Calibri"/>
              </a:rPr>
              <a:t>All figures should be captioned with relevant title and a brief description to present the essential details).</a:t>
            </a: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a:p>
            <a:endParaRPr lang="en-GB" sz="1200" dirty="0">
              <a:latin typeface="Calibri"/>
              <a:cs typeface="Calibri"/>
            </a:endParaRPr>
          </a:p>
        </p:txBody>
      </p:sp>
      <p:pic>
        <p:nvPicPr>
          <p:cNvPr id="6" name="Picture 5">
            <a:extLst>
              <a:ext uri="{FF2B5EF4-FFF2-40B4-BE49-F238E27FC236}">
                <a16:creationId xmlns:a16="http://schemas.microsoft.com/office/drawing/2014/main" id="{E18985C2-94CB-58BF-B86D-22B4DDD4A4D3}"/>
              </a:ext>
            </a:extLst>
          </p:cNvPr>
          <p:cNvPicPr>
            <a:picLocks noChangeAspect="1"/>
          </p:cNvPicPr>
          <p:nvPr/>
        </p:nvPicPr>
        <p:blipFill>
          <a:blip r:embed="rId3"/>
          <a:stretch>
            <a:fillRect/>
          </a:stretch>
        </p:blipFill>
        <p:spPr>
          <a:xfrm>
            <a:off x="99242" y="663005"/>
            <a:ext cx="3396930" cy="3733631"/>
          </a:xfrm>
          <a:prstGeom prst="rect">
            <a:avLst/>
          </a:prstGeom>
        </p:spPr>
      </p:pic>
      <p:pic>
        <p:nvPicPr>
          <p:cNvPr id="8" name="Picture 7">
            <a:extLst>
              <a:ext uri="{FF2B5EF4-FFF2-40B4-BE49-F238E27FC236}">
                <a16:creationId xmlns:a16="http://schemas.microsoft.com/office/drawing/2014/main" id="{08C361FD-990F-E950-03E0-55037F455FC0}"/>
              </a:ext>
            </a:extLst>
          </p:cNvPr>
          <p:cNvPicPr>
            <a:picLocks noChangeAspect="1"/>
          </p:cNvPicPr>
          <p:nvPr/>
        </p:nvPicPr>
        <p:blipFill>
          <a:blip r:embed="rId4"/>
          <a:stretch>
            <a:fillRect/>
          </a:stretch>
        </p:blipFill>
        <p:spPr>
          <a:xfrm>
            <a:off x="3393176" y="651104"/>
            <a:ext cx="3162718" cy="3308915"/>
          </a:xfrm>
          <a:prstGeom prst="rect">
            <a:avLst/>
          </a:prstGeom>
        </p:spPr>
      </p:pic>
      <p:pic>
        <p:nvPicPr>
          <p:cNvPr id="15" name="Picture 14" descr="A close-up of a device&#10;&#10;AI-generated content may be incorrect.">
            <a:extLst>
              <a:ext uri="{FF2B5EF4-FFF2-40B4-BE49-F238E27FC236}">
                <a16:creationId xmlns:a16="http://schemas.microsoft.com/office/drawing/2014/main" id="{49B547AC-5F66-9EA5-0695-2530C650DB5A}"/>
              </a:ext>
            </a:extLst>
          </p:cNvPr>
          <p:cNvPicPr>
            <a:picLocks noChangeAspect="1"/>
          </p:cNvPicPr>
          <p:nvPr/>
        </p:nvPicPr>
        <p:blipFill>
          <a:blip r:embed="rId5">
            <a:extLst>
              <a:ext uri="{28A0092B-C50C-407E-A947-70E740481C1C}">
                <a14:useLocalDpi xmlns:a14="http://schemas.microsoft.com/office/drawing/2010/main" val="0"/>
              </a:ext>
            </a:extLst>
          </a:blip>
          <a:srcRect l="14257" t="10748" r="12359" b="29575"/>
          <a:stretch/>
        </p:blipFill>
        <p:spPr>
          <a:xfrm>
            <a:off x="798273" y="4232244"/>
            <a:ext cx="4959345" cy="3024789"/>
          </a:xfrm>
          <a:prstGeom prst="rect">
            <a:avLst/>
          </a:prstGeom>
        </p:spPr>
      </p:pic>
      <p:pic>
        <p:nvPicPr>
          <p:cNvPr id="19" name="Picture 18" descr="A blue screen with white text&#10;&#10;AI-generated content may be incorrect.">
            <a:extLst>
              <a:ext uri="{FF2B5EF4-FFF2-40B4-BE49-F238E27FC236}">
                <a16:creationId xmlns:a16="http://schemas.microsoft.com/office/drawing/2014/main" id="{9B695AAE-E8A5-0BA9-0B15-6905A8CFCB86}"/>
              </a:ext>
            </a:extLst>
          </p:cNvPr>
          <p:cNvPicPr>
            <a:picLocks noChangeAspect="1"/>
          </p:cNvPicPr>
          <p:nvPr/>
        </p:nvPicPr>
        <p:blipFill>
          <a:blip r:embed="rId6">
            <a:extLst>
              <a:ext uri="{28A0092B-C50C-407E-A947-70E740481C1C}">
                <a14:useLocalDpi xmlns:a14="http://schemas.microsoft.com/office/drawing/2010/main" val="0"/>
              </a:ext>
            </a:extLst>
          </a:blip>
          <a:srcRect l="7178" t="22768" r="10046" b="19242"/>
          <a:stretch/>
        </p:blipFill>
        <p:spPr>
          <a:xfrm>
            <a:off x="6442313" y="787586"/>
            <a:ext cx="6555897" cy="3444658"/>
          </a:xfrm>
          <a:prstGeom prst="rect">
            <a:avLst/>
          </a:prstGeom>
        </p:spPr>
      </p:pic>
      <p:pic>
        <p:nvPicPr>
          <p:cNvPr id="22" name="Picture 21" descr="A close-up of a computer screen&#10;&#10;AI-generated content may be incorrect.">
            <a:extLst>
              <a:ext uri="{FF2B5EF4-FFF2-40B4-BE49-F238E27FC236}">
                <a16:creationId xmlns:a16="http://schemas.microsoft.com/office/drawing/2014/main" id="{F92A686E-8034-1D6C-FDAC-27EAC6E0D806}"/>
              </a:ext>
            </a:extLst>
          </p:cNvPr>
          <p:cNvPicPr>
            <a:picLocks noChangeAspect="1"/>
          </p:cNvPicPr>
          <p:nvPr/>
        </p:nvPicPr>
        <p:blipFill>
          <a:blip r:embed="rId7">
            <a:extLst>
              <a:ext uri="{28A0092B-C50C-407E-A947-70E740481C1C}">
                <a14:useLocalDpi xmlns:a14="http://schemas.microsoft.com/office/drawing/2010/main" val="0"/>
              </a:ext>
            </a:extLst>
          </a:blip>
          <a:srcRect l="12994" t="20236" r="7177" b="18821"/>
          <a:stretch/>
        </p:blipFill>
        <p:spPr>
          <a:xfrm>
            <a:off x="6698911" y="4155535"/>
            <a:ext cx="6322420" cy="3620022"/>
          </a:xfrm>
          <a:prstGeom prst="rect">
            <a:avLst/>
          </a:prstGeom>
        </p:spPr>
      </p:pic>
      <p:pic>
        <p:nvPicPr>
          <p:cNvPr id="24" name="Picture 23" descr="A small electronic device with a blue screen&#10;&#10;AI-generated content may be incorrect.">
            <a:extLst>
              <a:ext uri="{FF2B5EF4-FFF2-40B4-BE49-F238E27FC236}">
                <a16:creationId xmlns:a16="http://schemas.microsoft.com/office/drawing/2014/main" id="{06C93D43-BF4F-FECF-8B28-189E025A953A}"/>
              </a:ext>
            </a:extLst>
          </p:cNvPr>
          <p:cNvPicPr>
            <a:picLocks noChangeAspect="1"/>
          </p:cNvPicPr>
          <p:nvPr/>
        </p:nvPicPr>
        <p:blipFill>
          <a:blip r:embed="rId8">
            <a:extLst>
              <a:ext uri="{28A0092B-C50C-407E-A947-70E740481C1C}">
                <a14:useLocalDpi xmlns:a14="http://schemas.microsoft.com/office/drawing/2010/main" val="0"/>
              </a:ext>
            </a:extLst>
          </a:blip>
          <a:srcRect l="13036" t="17365" r="11537" b="21692"/>
          <a:stretch/>
        </p:blipFill>
        <p:spPr>
          <a:xfrm>
            <a:off x="13254808" y="1302708"/>
            <a:ext cx="5973916" cy="3620022"/>
          </a:xfrm>
          <a:prstGeom prst="rect">
            <a:avLst/>
          </a:prstGeom>
        </p:spPr>
      </p:pic>
    </p:spTree>
    <p:extLst>
      <p:ext uri="{BB962C8B-B14F-4D97-AF65-F5344CB8AC3E}">
        <p14:creationId xmlns:p14="http://schemas.microsoft.com/office/powerpoint/2010/main" val="78074905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1759</TotalTime>
  <Words>913</Words>
  <Application>Microsoft Office PowerPoint</Application>
  <PresentationFormat>Custom</PresentationFormat>
  <Paragraphs>328</Paragraphs>
  <Slides>3</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Aptos</vt:lpstr>
      <vt:lpstr>Aptos Display</vt:lpstr>
      <vt:lpstr>Arial</vt:lpstr>
      <vt:lpstr>Calibri</vt:lpstr>
      <vt:lpstr>Office Theme</vt:lpstr>
      <vt:lpstr>PowerPoint Presentation</vt:lpstr>
      <vt:lpstr>PowerPoint Presentation</vt:lpstr>
      <vt:lpstr>PowerPoint Presentation</vt:lpstr>
    </vt:vector>
  </TitlesOfParts>
  <Company>UWE Bristol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Sunday Atuba</dc:creator>
  <cp:lastModifiedBy>Zeyad Karima (Student)</cp:lastModifiedBy>
  <cp:revision>42</cp:revision>
  <dcterms:created xsi:type="dcterms:W3CDTF">2024-08-15T10:05:48Z</dcterms:created>
  <dcterms:modified xsi:type="dcterms:W3CDTF">2025-05-04T21:22:29Z</dcterms:modified>
</cp:coreProperties>
</file>

<file path=docProps/thumbnail.jpeg>
</file>